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58" r:id="rId4"/>
    <p:sldId id="273" r:id="rId5"/>
    <p:sldId id="272" r:id="rId6"/>
    <p:sldId id="274" r:id="rId7"/>
    <p:sldId id="275" r:id="rId8"/>
    <p:sldId id="261" r:id="rId9"/>
    <p:sldId id="262" r:id="rId10"/>
    <p:sldId id="276" r:id="rId11"/>
    <p:sldId id="268" r:id="rId12"/>
    <p:sldId id="269" r:id="rId13"/>
    <p:sldId id="267" r:id="rId14"/>
    <p:sldId id="277" r:id="rId15"/>
    <p:sldId id="278" r:id="rId16"/>
    <p:sldId id="263" r:id="rId17"/>
    <p:sldId id="264" r:id="rId18"/>
    <p:sldId id="265" r:id="rId19"/>
    <p:sldId id="266" r:id="rId20"/>
    <p:sldId id="270"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7" d="100"/>
          <a:sy n="57" d="100"/>
        </p:scale>
        <p:origin x="-31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19B10EE-B785-48FC-9072-570D34BA2B57}" type="datetimeFigureOut">
              <a:rPr lang="ru-RU" smtClean="0"/>
              <a:pPr/>
              <a:t>28.09.2016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33BCD0-38AD-4442-A2A5-54ACD6F9BDA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9B10EE-B785-48FC-9072-570D34BA2B57}" type="datetimeFigureOut">
              <a:rPr lang="ru-RU" smtClean="0"/>
              <a:pPr/>
              <a:t>28.09.2016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33BCD0-38AD-4442-A2A5-54ACD6F9BDA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57158" y="285728"/>
            <a:ext cx="7500990" cy="289310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p>
            <a:pPr algn="ctr" fontAlgn="auto">
              <a:spcBef>
                <a:spcPts val="0"/>
              </a:spcBef>
              <a:spcAft>
                <a:spcPts val="0"/>
              </a:spcAft>
              <a:defRPr/>
            </a:pPr>
            <a:r>
              <a:rPr lang="ru-RU" sz="5400" b="1" dirty="0">
                <a:ln w="31550" cmpd="sng">
                  <a:gradFill>
                    <a:gsLst>
                      <a:gs pos="70000">
                        <a:schemeClr val="accent6">
                          <a:shade val="50000"/>
                          <a:satMod val="190000"/>
                        </a:schemeClr>
                      </a:gs>
                      <a:gs pos="0">
                        <a:schemeClr val="accent6">
                          <a:tint val="77000"/>
                          <a:satMod val="180000"/>
                        </a:schemeClr>
                      </a:gs>
                    </a:gsLst>
                    <a:lin ang="5400000"/>
                  </a:gradFill>
                  <a:prstDash val="solid"/>
                </a:ln>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a:outerShdw blurRad="50800" dist="40000" dir="5400000" algn="tl" rotWithShape="0">
                    <a:srgbClr val="000000">
                      <a:shade val="5000"/>
                      <a:satMod val="120000"/>
                      <a:alpha val="33000"/>
                    </a:srgbClr>
                  </a:outerShdw>
                </a:effectLst>
              </a:rPr>
              <a:t> </a:t>
            </a:r>
            <a:r>
              <a:rPr lang="ru-RU" sz="3200" b="1" dirty="0">
                <a:ln w="31550" cmpd="sng">
                  <a:gradFill>
                    <a:gsLst>
                      <a:gs pos="70000">
                        <a:schemeClr val="accent6">
                          <a:shade val="50000"/>
                          <a:satMod val="190000"/>
                        </a:schemeClr>
                      </a:gs>
                      <a:gs pos="0">
                        <a:schemeClr val="accent6">
                          <a:tint val="77000"/>
                          <a:satMod val="180000"/>
                        </a:schemeClr>
                      </a:gs>
                    </a:gsLst>
                    <a:lin ang="5400000"/>
                  </a:gradFill>
                  <a:prstDash val="solid"/>
                </a:ln>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a:outerShdw blurRad="50800" dist="40000" dir="5400000" algn="tl" rotWithShape="0">
                    <a:srgbClr val="000000">
                      <a:shade val="5000"/>
                      <a:satMod val="120000"/>
                      <a:alpha val="33000"/>
                    </a:srgbClr>
                  </a:outerShdw>
                </a:effectLst>
              </a:rPr>
              <a:t>СОВЕТСКАЯ   РОССИЯ </a:t>
            </a:r>
          </a:p>
          <a:p>
            <a:pPr algn="ctr" fontAlgn="auto">
              <a:spcBef>
                <a:spcPts val="0"/>
              </a:spcBef>
              <a:spcAft>
                <a:spcPts val="0"/>
              </a:spcAft>
              <a:defRPr/>
            </a:pPr>
            <a:endParaRPr lang="ru-RU" sz="3200" b="1" dirty="0">
              <a:ln w="31550" cmpd="sng">
                <a:gradFill>
                  <a:gsLst>
                    <a:gs pos="70000">
                      <a:schemeClr val="accent6">
                        <a:shade val="50000"/>
                        <a:satMod val="190000"/>
                      </a:schemeClr>
                    </a:gs>
                    <a:gs pos="0">
                      <a:schemeClr val="accent6">
                        <a:tint val="77000"/>
                        <a:satMod val="180000"/>
                      </a:schemeClr>
                    </a:gs>
                  </a:gsLst>
                  <a:lin ang="5400000"/>
                </a:gradFill>
                <a:prstDash val="solid"/>
              </a:ln>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a:outerShdw blurRad="50800" dist="40000" dir="5400000" algn="tl" rotWithShape="0">
                  <a:srgbClr val="000000">
                    <a:shade val="5000"/>
                    <a:satMod val="120000"/>
                    <a:alpha val="33000"/>
                  </a:srgbClr>
                </a:outerShdw>
              </a:effectLst>
            </a:endParaRPr>
          </a:p>
          <a:p>
            <a:pPr algn="ctr" fontAlgn="auto">
              <a:spcBef>
                <a:spcPts val="0"/>
              </a:spcBef>
              <a:spcAft>
                <a:spcPts val="0"/>
              </a:spcAft>
              <a:defRPr/>
            </a:pPr>
            <a:r>
              <a:rPr lang="ru-RU" sz="3200" b="1" dirty="0">
                <a:ln w="31550" cmpd="sng">
                  <a:gradFill>
                    <a:gsLst>
                      <a:gs pos="70000">
                        <a:schemeClr val="accent6">
                          <a:shade val="50000"/>
                          <a:satMod val="190000"/>
                        </a:schemeClr>
                      </a:gs>
                      <a:gs pos="0">
                        <a:schemeClr val="accent6">
                          <a:tint val="77000"/>
                          <a:satMod val="180000"/>
                        </a:schemeClr>
                      </a:gs>
                    </a:gsLst>
                    <a:lin ang="5400000"/>
                  </a:gradFill>
                  <a:prstDash val="solid"/>
                </a:ln>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a:outerShdw blurRad="50800" dist="40000" dir="5400000" algn="tl" rotWithShape="0">
                    <a:srgbClr val="000000">
                      <a:shade val="5000"/>
                      <a:satMod val="120000"/>
                      <a:alpha val="33000"/>
                    </a:srgbClr>
                  </a:outerShdw>
                </a:effectLst>
              </a:rPr>
              <a:t>В ГОДЫ ГРАЖДАНСКОЙ ВОЙНЫ</a:t>
            </a:r>
          </a:p>
          <a:p>
            <a:pPr algn="ctr" fontAlgn="auto">
              <a:spcBef>
                <a:spcPts val="0"/>
              </a:spcBef>
              <a:spcAft>
                <a:spcPts val="0"/>
              </a:spcAft>
              <a:defRPr/>
            </a:pPr>
            <a:endParaRPr lang="ru-RU" sz="3200" b="1" dirty="0">
              <a:ln w="31550" cmpd="sng">
                <a:gradFill>
                  <a:gsLst>
                    <a:gs pos="70000">
                      <a:schemeClr val="accent6">
                        <a:shade val="50000"/>
                        <a:satMod val="190000"/>
                      </a:schemeClr>
                    </a:gs>
                    <a:gs pos="0">
                      <a:schemeClr val="accent6">
                        <a:tint val="77000"/>
                        <a:satMod val="180000"/>
                      </a:schemeClr>
                    </a:gs>
                  </a:gsLst>
                  <a:lin ang="5400000"/>
                </a:gradFill>
                <a:prstDash val="solid"/>
              </a:ln>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a:outerShdw blurRad="50800" dist="40000" dir="5400000" algn="tl" rotWithShape="0">
                  <a:srgbClr val="000000">
                    <a:shade val="5000"/>
                    <a:satMod val="120000"/>
                    <a:alpha val="33000"/>
                  </a:srgbClr>
                </a:outerShdw>
              </a:effectLst>
            </a:endParaRPr>
          </a:p>
          <a:p>
            <a:pPr algn="ctr" fontAlgn="auto">
              <a:spcBef>
                <a:spcPts val="0"/>
              </a:spcBef>
              <a:spcAft>
                <a:spcPts val="0"/>
              </a:spcAft>
              <a:defRPr/>
            </a:pPr>
            <a:r>
              <a:rPr lang="ru-RU" sz="3200" b="1" dirty="0">
                <a:ln w="31550" cmpd="sng">
                  <a:gradFill>
                    <a:gsLst>
                      <a:gs pos="70000">
                        <a:schemeClr val="accent6">
                          <a:shade val="50000"/>
                          <a:satMod val="190000"/>
                        </a:schemeClr>
                      </a:gs>
                      <a:gs pos="0">
                        <a:schemeClr val="accent6">
                          <a:tint val="77000"/>
                          <a:satMod val="180000"/>
                        </a:schemeClr>
                      </a:gs>
                    </a:gsLst>
                    <a:lin ang="5400000"/>
                  </a:gradFill>
                  <a:prstDash val="solid"/>
                </a:ln>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a:outerShdw blurRad="50800" dist="40000" dir="5400000" algn="tl" rotWithShape="0">
                    <a:srgbClr val="000000">
                      <a:shade val="5000"/>
                      <a:satMod val="120000"/>
                      <a:alpha val="33000"/>
                    </a:srgbClr>
                  </a:outerShdw>
                </a:effectLst>
              </a:rPr>
              <a:t>(1917 – 1922 ГГ.)</a:t>
            </a:r>
          </a:p>
        </p:txBody>
      </p:sp>
      <p:pic>
        <p:nvPicPr>
          <p:cNvPr id="2051" name="Рисунок 5" descr="C:\Documents and Settings\Владелец\Рабочий стол\2008-10-08\Scan1.JPG"/>
          <p:cNvPicPr>
            <a:picLocks noChangeAspect="1" noChangeArrowheads="1"/>
          </p:cNvPicPr>
          <p:nvPr/>
        </p:nvPicPr>
        <p:blipFill>
          <a:blip r:embed="rId2"/>
          <a:srcRect l="10303" t="8360" r="38605" b="69086"/>
          <a:stretch>
            <a:fillRect/>
          </a:stretch>
        </p:blipFill>
        <p:spPr bwMode="auto">
          <a:xfrm>
            <a:off x="3571875" y="3143250"/>
            <a:ext cx="5572125" cy="3500438"/>
          </a:xfrm>
          <a:prstGeom prst="rect">
            <a:avLst/>
          </a:prstGeom>
          <a:noFill/>
          <a:ln w="9525">
            <a:noFill/>
            <a:miter lim="800000"/>
            <a:headEnd/>
            <a:tailEnd/>
          </a:ln>
        </p:spPr>
      </p:pic>
      <p:graphicFrame>
        <p:nvGraphicFramePr>
          <p:cNvPr id="4" name="Таблица 3"/>
          <p:cNvGraphicFramePr>
            <a:graphicFrameLocks noGrp="1"/>
          </p:cNvGraphicFramePr>
          <p:nvPr/>
        </p:nvGraphicFramePr>
        <p:xfrm>
          <a:off x="214313" y="4857750"/>
          <a:ext cx="3286148" cy="1737360"/>
        </p:xfrm>
        <a:graphic>
          <a:graphicData uri="http://schemas.openxmlformats.org/drawingml/2006/table">
            <a:tbl>
              <a:tblPr firstRow="1" bandRow="1">
                <a:tableStyleId>{5C22544A-7EE6-4342-B048-85BDC9FD1C3A}</a:tableStyleId>
              </a:tblPr>
              <a:tblGrid>
                <a:gridCol w="3286148"/>
              </a:tblGrid>
              <a:tr h="370840">
                <a:tc>
                  <a:txBody>
                    <a:bodyPr/>
                    <a:lstStyle/>
                    <a:p>
                      <a:r>
                        <a:rPr lang="ru-RU" dirty="0" smtClean="0"/>
                        <a:t> выполнила</a:t>
                      </a:r>
                      <a:r>
                        <a:rPr lang="ru-RU" baseline="0" dirty="0" smtClean="0"/>
                        <a:t>  :Иванова Л.С., учитель истории и обществознания  МАОУ «Романовская ООШ» </a:t>
                      </a:r>
                      <a:r>
                        <a:rPr lang="ru-RU" baseline="0" dirty="0" err="1" smtClean="0"/>
                        <a:t>Пономаревского</a:t>
                      </a:r>
                      <a:r>
                        <a:rPr lang="ru-RU" baseline="0" dirty="0" smtClean="0"/>
                        <a:t> района Оренбургской области</a:t>
                      </a:r>
                      <a:endParaRPr lang="ru-RU" dirty="0"/>
                    </a:p>
                  </a:txBody>
                  <a:tcPr/>
                </a:tc>
              </a:tr>
            </a:tbl>
          </a:graphicData>
        </a:graphic>
      </p:graphicFrame>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229600" cy="990600"/>
          </a:xfrm>
        </p:spPr>
        <p:txBody>
          <a:bodyPr>
            <a:normAutofit fontScale="90000"/>
          </a:bodyPr>
          <a:lstStyle/>
          <a:p>
            <a:r>
              <a:rPr lang="ru-RU" b="1" smtClean="0"/>
              <a:t> </a:t>
            </a:r>
            <a:r>
              <a:rPr lang="ru-RU" b="1" dirty="0" smtClean="0"/>
              <a:t>Политика </a:t>
            </a:r>
            <a:r>
              <a:rPr lang="ru-RU" b="1" dirty="0"/>
              <a:t>военного коммунизма</a:t>
            </a:r>
            <a:br>
              <a:rPr lang="ru-RU" b="1" dirty="0"/>
            </a:br>
            <a:endParaRPr lang="ru-RU" b="1" dirty="0"/>
          </a:p>
        </p:txBody>
      </p:sp>
      <p:sp>
        <p:nvSpPr>
          <p:cNvPr id="3" name="Объект 2"/>
          <p:cNvSpPr>
            <a:spLocks noGrp="1"/>
          </p:cNvSpPr>
          <p:nvPr>
            <p:ph idx="1"/>
          </p:nvPr>
        </p:nvSpPr>
        <p:spPr>
          <a:xfrm>
            <a:off x="107504" y="1052736"/>
            <a:ext cx="9036496" cy="5688632"/>
          </a:xfrm>
        </p:spPr>
        <p:txBody>
          <a:bodyPr>
            <a:normAutofit/>
          </a:bodyPr>
          <a:lstStyle/>
          <a:p>
            <a:pPr marL="0" indent="0">
              <a:buNone/>
            </a:pPr>
            <a:r>
              <a:rPr lang="ru-RU" sz="4000" b="1" dirty="0" err="1">
                <a:solidFill>
                  <a:srgbClr val="FF0000"/>
                </a:solidFill>
              </a:rPr>
              <a:t>Вое́нный</a:t>
            </a:r>
            <a:r>
              <a:rPr lang="ru-RU" sz="4000" b="1" dirty="0">
                <a:solidFill>
                  <a:srgbClr val="FF0000"/>
                </a:solidFill>
              </a:rPr>
              <a:t> </a:t>
            </a:r>
            <a:r>
              <a:rPr lang="ru-RU" sz="4000" b="1" dirty="0" err="1">
                <a:solidFill>
                  <a:srgbClr val="FF0000"/>
                </a:solidFill>
              </a:rPr>
              <a:t>коммуни́зм</a:t>
            </a:r>
            <a:r>
              <a:rPr lang="ru-RU" sz="4000" dirty="0"/>
              <a:t> — название внутренней политики Советского государства, проводившейся в 1918 — 1921 гг. в условиях Гражданской войны</a:t>
            </a:r>
            <a:r>
              <a:rPr lang="ru-RU" sz="4000" dirty="0" smtClean="0"/>
              <a:t>.</a:t>
            </a:r>
          </a:p>
          <a:p>
            <a:pPr marL="0" indent="0">
              <a:buNone/>
            </a:pPr>
            <a:r>
              <a:rPr lang="ru-RU" sz="4000" b="1" dirty="0" smtClean="0"/>
              <a:t> </a:t>
            </a:r>
            <a:endParaRPr lang="ru-RU" sz="4000" b="1" dirty="0"/>
          </a:p>
        </p:txBody>
      </p:sp>
    </p:spTree>
    <p:extLst>
      <p:ext uri="{BB962C8B-B14F-4D97-AF65-F5344CB8AC3E}">
        <p14:creationId xmlns:p14="http://schemas.microsoft.com/office/powerpoint/2010/main" xmlns="" val="2913453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solidFill>
            <a:schemeClr val="tx2">
              <a:lumMod val="75000"/>
            </a:schemeClr>
          </a:solidFill>
        </p:spPr>
        <p:txBody>
          <a:bodyPr/>
          <a:lstStyle/>
          <a:p>
            <a:pPr eaLnBrk="1" hangingPunct="1">
              <a:defRPr/>
            </a:pPr>
            <a:r>
              <a:rPr lang="ru-RU" sz="2800" b="1" dirty="0" smtClean="0">
                <a:solidFill>
                  <a:schemeClr val="bg1"/>
                </a:solidFill>
              </a:rPr>
              <a:t>Политика «военного коммунизма»</a:t>
            </a:r>
            <a:br>
              <a:rPr lang="ru-RU" sz="2800" b="1" dirty="0" smtClean="0">
                <a:solidFill>
                  <a:schemeClr val="bg1"/>
                </a:solidFill>
              </a:rPr>
            </a:br>
            <a:r>
              <a:rPr lang="ru-RU" sz="2800" dirty="0" smtClean="0">
                <a:solidFill>
                  <a:schemeClr val="bg1"/>
                </a:solidFill>
              </a:rPr>
              <a:t>(1918 – 1919 гг.)</a:t>
            </a:r>
            <a:endParaRPr lang="ru-RU" sz="2800" b="1" dirty="0" smtClean="0">
              <a:solidFill>
                <a:schemeClr val="bg1"/>
              </a:solidFill>
            </a:endParaRPr>
          </a:p>
        </p:txBody>
      </p:sp>
      <p:sp>
        <p:nvSpPr>
          <p:cNvPr id="3" name="Содержимое 2"/>
          <p:cNvSpPr>
            <a:spLocks noGrp="1"/>
          </p:cNvSpPr>
          <p:nvPr>
            <p:ph idx="1"/>
          </p:nvPr>
        </p:nvSpPr>
        <p:spPr>
          <a:xfrm>
            <a:off x="0" y="1214438"/>
            <a:ext cx="8929688" cy="5643562"/>
          </a:xfrm>
          <a:solidFill>
            <a:schemeClr val="accent4">
              <a:lumMod val="50000"/>
            </a:schemeClr>
          </a:solidFill>
        </p:spPr>
        <p:txBody>
          <a:bodyPr rtlCol="0">
            <a:normAutofit fontScale="92500" lnSpcReduction="10000"/>
          </a:bodyPr>
          <a:lstStyle/>
          <a:p>
            <a:pPr eaLnBrk="1" fontAlgn="auto" hangingPunct="1">
              <a:spcAft>
                <a:spcPts val="0"/>
              </a:spcAft>
              <a:buFont typeface="Arial" pitchFamily="34" charset="0"/>
              <a:buNone/>
              <a:defRPr/>
            </a:pPr>
            <a:r>
              <a:rPr lang="ru-RU" sz="2400" b="1" i="1" dirty="0" smtClean="0">
                <a:solidFill>
                  <a:schemeClr val="bg1"/>
                </a:solidFill>
              </a:rPr>
              <a:t>Цели:</a:t>
            </a:r>
            <a:endParaRPr lang="ru-RU" sz="2000" i="1" dirty="0" smtClean="0">
              <a:solidFill>
                <a:schemeClr val="bg1"/>
              </a:solidFill>
            </a:endParaRPr>
          </a:p>
          <a:p>
            <a:pPr eaLnBrk="1" fontAlgn="auto" hangingPunct="1">
              <a:spcAft>
                <a:spcPts val="0"/>
              </a:spcAft>
              <a:buFont typeface="Wingdings" pitchFamily="2" charset="2"/>
              <a:buChar char="§"/>
              <a:defRPr/>
            </a:pPr>
            <a:r>
              <a:rPr lang="ru-RU" sz="2600" i="1" dirty="0" smtClean="0">
                <a:solidFill>
                  <a:schemeClr val="bg1"/>
                </a:solidFill>
              </a:rPr>
              <a:t>Концентрация ресурсов в одних руках</a:t>
            </a:r>
          </a:p>
          <a:p>
            <a:pPr eaLnBrk="1" fontAlgn="auto" hangingPunct="1">
              <a:spcAft>
                <a:spcPts val="0"/>
              </a:spcAft>
              <a:buFont typeface="Wingdings" pitchFamily="2" charset="2"/>
              <a:buChar char="§"/>
              <a:defRPr/>
            </a:pPr>
            <a:r>
              <a:rPr lang="ru-RU" sz="2600" i="1" dirty="0" smtClean="0">
                <a:solidFill>
                  <a:schemeClr val="bg1"/>
                </a:solidFill>
              </a:rPr>
              <a:t>Курс на строительство социализма в условиях гражданской войны</a:t>
            </a:r>
          </a:p>
          <a:p>
            <a:pPr eaLnBrk="1" fontAlgn="auto" hangingPunct="1">
              <a:spcAft>
                <a:spcPts val="0"/>
              </a:spcAft>
              <a:buFont typeface="Wingdings" pitchFamily="2" charset="2"/>
              <a:buChar char="§"/>
              <a:defRPr/>
            </a:pPr>
            <a:r>
              <a:rPr lang="ru-RU" sz="2600" i="1" dirty="0" smtClean="0">
                <a:solidFill>
                  <a:schemeClr val="bg1"/>
                </a:solidFill>
              </a:rPr>
              <a:t>Стремление к диктатуре правящей партии</a:t>
            </a:r>
          </a:p>
          <a:p>
            <a:pPr eaLnBrk="1" fontAlgn="auto" hangingPunct="1">
              <a:spcAft>
                <a:spcPts val="0"/>
              </a:spcAft>
              <a:buFont typeface="Arial" pitchFamily="34" charset="0"/>
              <a:buNone/>
              <a:defRPr/>
            </a:pPr>
            <a:r>
              <a:rPr lang="ru-RU" sz="2600" b="1" i="1" dirty="0" smtClean="0">
                <a:solidFill>
                  <a:schemeClr val="bg1"/>
                </a:solidFill>
              </a:rPr>
              <a:t>Мероприятия:</a:t>
            </a:r>
          </a:p>
          <a:p>
            <a:pPr eaLnBrk="1" fontAlgn="auto" hangingPunct="1">
              <a:spcAft>
                <a:spcPts val="0"/>
              </a:spcAft>
              <a:buFont typeface="Courier New" pitchFamily="49" charset="0"/>
              <a:buChar char="o"/>
              <a:defRPr/>
            </a:pPr>
            <a:r>
              <a:rPr lang="ru-RU" sz="2600" i="1" dirty="0" smtClean="0">
                <a:solidFill>
                  <a:schemeClr val="bg1"/>
                </a:solidFill>
              </a:rPr>
              <a:t>Национализация промышленности</a:t>
            </a:r>
          </a:p>
          <a:p>
            <a:pPr eaLnBrk="1" fontAlgn="auto" hangingPunct="1">
              <a:spcAft>
                <a:spcPts val="0"/>
              </a:spcAft>
              <a:buFont typeface="Courier New" pitchFamily="49" charset="0"/>
              <a:buChar char="o"/>
              <a:defRPr/>
            </a:pPr>
            <a:r>
              <a:rPr lang="ru-RU" sz="2600" i="1" dirty="0" smtClean="0">
                <a:solidFill>
                  <a:schemeClr val="bg1"/>
                </a:solidFill>
              </a:rPr>
              <a:t>Централизация управления</a:t>
            </a:r>
          </a:p>
          <a:p>
            <a:pPr eaLnBrk="1" fontAlgn="auto" hangingPunct="1">
              <a:spcAft>
                <a:spcPts val="0"/>
              </a:spcAft>
              <a:buFont typeface="Courier New" pitchFamily="49" charset="0"/>
              <a:buChar char="o"/>
              <a:defRPr/>
            </a:pPr>
            <a:r>
              <a:rPr lang="ru-RU" sz="2600" i="1" dirty="0" smtClean="0">
                <a:solidFill>
                  <a:schemeClr val="bg1"/>
                </a:solidFill>
              </a:rPr>
              <a:t>Продразверстка</a:t>
            </a:r>
          </a:p>
          <a:p>
            <a:pPr eaLnBrk="1" fontAlgn="auto" hangingPunct="1">
              <a:spcAft>
                <a:spcPts val="0"/>
              </a:spcAft>
              <a:buFont typeface="Courier New" pitchFamily="49" charset="0"/>
              <a:buChar char="o"/>
              <a:defRPr/>
            </a:pPr>
            <a:r>
              <a:rPr lang="ru-RU" sz="2600" i="1" dirty="0" smtClean="0">
                <a:solidFill>
                  <a:schemeClr val="bg1"/>
                </a:solidFill>
              </a:rPr>
              <a:t>Запрещение частной торговли</a:t>
            </a:r>
          </a:p>
          <a:p>
            <a:pPr eaLnBrk="1" fontAlgn="auto" hangingPunct="1">
              <a:spcAft>
                <a:spcPts val="0"/>
              </a:spcAft>
              <a:buFont typeface="Courier New" pitchFamily="49" charset="0"/>
              <a:buChar char="o"/>
              <a:defRPr/>
            </a:pPr>
            <a:r>
              <a:rPr lang="ru-RU" sz="2600" i="1" dirty="0" smtClean="0">
                <a:solidFill>
                  <a:schemeClr val="bg1"/>
                </a:solidFill>
              </a:rPr>
              <a:t>Введение уравнительной оплаты труда</a:t>
            </a:r>
          </a:p>
          <a:p>
            <a:pPr eaLnBrk="1" fontAlgn="auto" hangingPunct="1">
              <a:spcAft>
                <a:spcPts val="0"/>
              </a:spcAft>
              <a:buFont typeface="Courier New" pitchFamily="49" charset="0"/>
              <a:buChar char="o"/>
              <a:defRPr/>
            </a:pPr>
            <a:r>
              <a:rPr lang="ru-RU" sz="2600" i="1" dirty="0" smtClean="0">
                <a:solidFill>
                  <a:schemeClr val="bg1"/>
                </a:solidFill>
              </a:rPr>
              <a:t>Введение всеобщей трудовой повинности</a:t>
            </a:r>
          </a:p>
          <a:p>
            <a:pPr eaLnBrk="1" fontAlgn="auto" hangingPunct="1">
              <a:spcAft>
                <a:spcPts val="0"/>
              </a:spcAft>
              <a:buFont typeface="Courier New" pitchFamily="49" charset="0"/>
              <a:buChar char="o"/>
              <a:defRPr/>
            </a:pPr>
            <a:r>
              <a:rPr lang="ru-RU" sz="2600" i="1" dirty="0" smtClean="0">
                <a:solidFill>
                  <a:schemeClr val="bg1"/>
                </a:solidFill>
              </a:rPr>
              <a:t>Продуктовые пакеты, попытка отмены денег, коммунальных платежей, платы за проезд на транспорте и т. п.</a:t>
            </a:r>
          </a:p>
          <a:p>
            <a:pPr eaLnBrk="1" fontAlgn="auto" hangingPunct="1">
              <a:spcAft>
                <a:spcPts val="0"/>
              </a:spcAft>
              <a:buFont typeface="Courier New" pitchFamily="49" charset="0"/>
              <a:buChar char="o"/>
              <a:defRPr/>
            </a:pPr>
            <a:endParaRPr lang="ru-RU" sz="2400" i="1" dirty="0" smtClean="0">
              <a:solidFill>
                <a:schemeClr val="bg1"/>
              </a:solidFill>
            </a:endParaRPr>
          </a:p>
        </p:txBody>
      </p:sp>
    </p:spTree>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533400"/>
            <a:ext cx="8229600" cy="447328"/>
          </a:xfrm>
        </p:spPr>
        <p:txBody>
          <a:bodyPr>
            <a:normAutofit fontScale="90000"/>
          </a:bodyPr>
          <a:lstStyle/>
          <a:p>
            <a:r>
              <a:rPr lang="ru-RU" b="1" dirty="0" smtClean="0">
                <a:solidFill>
                  <a:srgbClr val="C00000"/>
                </a:solidFill>
              </a:rPr>
              <a:t>Политика </a:t>
            </a:r>
            <a:r>
              <a:rPr lang="ru-RU" b="1" dirty="0">
                <a:solidFill>
                  <a:srgbClr val="C00000"/>
                </a:solidFill>
              </a:rPr>
              <a:t>военного коммунизма</a:t>
            </a:r>
            <a:br>
              <a:rPr lang="ru-RU" b="1" dirty="0">
                <a:solidFill>
                  <a:srgbClr val="C00000"/>
                </a:solidFill>
              </a:rPr>
            </a:br>
            <a:endParaRPr lang="ru-RU" dirty="0">
              <a:solidFill>
                <a:srgbClr val="C00000"/>
              </a:solidFill>
            </a:endParaRPr>
          </a:p>
        </p:txBody>
      </p:sp>
      <p:pic>
        <p:nvPicPr>
          <p:cNvPr id="1026" name="Picture 2" descr="http://www.sovr.ru/media/expo/pics/12/image_84.thumbnail.jpe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71600" y="1517287"/>
            <a:ext cx="2664296" cy="2316781"/>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755576" y="3853782"/>
            <a:ext cx="3096344" cy="646331"/>
          </a:xfrm>
          <a:prstGeom prst="rect">
            <a:avLst/>
          </a:prstGeom>
          <a:noFill/>
        </p:spPr>
        <p:txBody>
          <a:bodyPr wrap="square" rtlCol="0">
            <a:spAutoFit/>
          </a:bodyPr>
          <a:lstStyle/>
          <a:p>
            <a:pPr algn="ctr"/>
            <a:r>
              <a:rPr lang="ru-RU" dirty="0" smtClean="0"/>
              <a:t>Черный рынок 1918 -1920гг</a:t>
            </a:r>
            <a:endParaRPr lang="ru-RU" dirty="0"/>
          </a:p>
        </p:txBody>
      </p:sp>
      <p:pic>
        <p:nvPicPr>
          <p:cNvPr id="1028" name="Picture 4" descr="http://www.sovr.ru/media/expo/pics/12/image_85.thumbnail.jpe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150985" y="1410566"/>
            <a:ext cx="2088232" cy="2456745"/>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7239217" y="3649402"/>
            <a:ext cx="2088232" cy="369332"/>
          </a:xfrm>
          <a:prstGeom prst="rect">
            <a:avLst/>
          </a:prstGeom>
          <a:noFill/>
        </p:spPr>
        <p:txBody>
          <a:bodyPr wrap="square" rtlCol="0">
            <a:spAutoFit/>
          </a:bodyPr>
          <a:lstStyle/>
          <a:p>
            <a:r>
              <a:rPr lang="ru-RU" dirty="0" smtClean="0"/>
              <a:t>Мешочник 1918г</a:t>
            </a:r>
            <a:endParaRPr lang="ru-RU" dirty="0"/>
          </a:p>
        </p:txBody>
      </p:sp>
      <p:pic>
        <p:nvPicPr>
          <p:cNvPr id="1030" name="Picture 6" descr="http://go1.imgsmail.ru/imgpreview?key=d7b8c2c00449e80&amp;mb=imgdb_preview_1802"/>
          <p:cNvPicPr>
            <a:picLocks noChangeAspect="1" noChangeArrowheads="1"/>
          </p:cNvPicPr>
          <p:nvPr/>
        </p:nvPicPr>
        <p:blipFill>
          <a:blip r:embed="rId4">
            <a:extLst>
              <a:ext uri="{BEBA8EAE-BF5A-486C-A8C5-ECC9F3942E4B}">
                <a14:imgProps xmlns="" xmlns:a14="http://schemas.microsoft.com/office/drawing/2010/main">
                  <a14:imgLayer r:embed="rId5">
                    <a14:imgEffect>
                      <a14:sharpenSoften amount="50000"/>
                    </a14:imgEffect>
                  </a14:imgLayer>
                </a14:imgProps>
              </a:ext>
              <a:ext uri="{28A0092B-C50C-407E-A947-70E740481C1C}">
                <a14:useLocalDpi xmlns="" xmlns:a14="http://schemas.microsoft.com/office/drawing/2010/main" val="0"/>
              </a:ext>
            </a:extLst>
          </a:blip>
          <a:srcRect/>
          <a:stretch>
            <a:fillRect/>
          </a:stretch>
        </p:blipFill>
        <p:spPr bwMode="auto">
          <a:xfrm>
            <a:off x="4643318" y="4176947"/>
            <a:ext cx="1716427" cy="2579907"/>
          </a:xfrm>
          <a:prstGeom prst="rect">
            <a:avLst/>
          </a:prstGeom>
          <a:noFill/>
          <a:extLst>
            <a:ext uri="{909E8E84-426E-40DD-AFC4-6F175D3DCCD1}">
              <a14:hiddenFill xmlns="" xmlns:a14="http://schemas.microsoft.com/office/drawing/2010/main">
                <a:solidFill>
                  <a:srgbClr val="FFFFFF"/>
                </a:solidFill>
              </a14:hiddenFill>
            </a:ext>
          </a:extLst>
        </p:spPr>
      </p:pic>
      <p:pic>
        <p:nvPicPr>
          <p:cNvPr id="1032" name="Picture 8" descr="http://900igr.net/datai/istorija/1917-1920-gody/0019-022-Razdel-III.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51520" y="4665288"/>
            <a:ext cx="3055755" cy="1867830"/>
          </a:xfrm>
          <a:prstGeom prst="rect">
            <a:avLst/>
          </a:prstGeom>
          <a:noFill/>
          <a:extLst>
            <a:ext uri="{909E8E84-426E-40DD-AFC4-6F175D3DCCD1}">
              <a14:hiddenFill xmlns="" xmlns:a14="http://schemas.microsoft.com/office/drawing/2010/main">
                <a:solidFill>
                  <a:srgbClr val="FFFFFF"/>
                </a:solidFill>
              </a14:hiddenFill>
            </a:ext>
          </a:extLst>
        </p:spPr>
      </p:pic>
      <p:pic>
        <p:nvPicPr>
          <p:cNvPr id="1034" name="Picture 10" descr="http://go2.imgsmail.ru/imgpreview?key=ac200ff1076630e&amp;mb=imgdb_preview_197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6988873" y="4235184"/>
            <a:ext cx="1800200" cy="246343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111165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1" descr="prodrazverstka-1.jpg"/>
          <p:cNvPicPr>
            <a:picLocks noChangeAspect="1"/>
          </p:cNvPicPr>
          <p:nvPr/>
        </p:nvPicPr>
        <p:blipFill>
          <a:blip r:embed="rId2">
            <a:extLst>
              <a:ext uri="{28A0092B-C50C-407E-A947-70E740481C1C}">
                <a14:useLocalDpi xmlns="" xmlns:a14="http://schemas.microsoft.com/office/drawing/2010/main" val="0"/>
              </a:ext>
            </a:extLst>
          </a:blip>
          <a:srcRect/>
          <a:stretch>
            <a:fillRect/>
          </a:stretch>
        </p:blipFill>
        <p:spPr bwMode="auto">
          <a:xfrm>
            <a:off x="323528" y="1447749"/>
            <a:ext cx="3299323" cy="2423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483" name="Рисунок 2" descr="0f5ab7d87f90.jpg"/>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4716016" y="4077072"/>
            <a:ext cx="3684861" cy="2662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484" name="Рисунок 3" descr="раскулачивание.jpg"/>
          <p:cNvPicPr>
            <a:picLocks noChangeAspect="1"/>
          </p:cNvPicPr>
          <p:nvPr/>
        </p:nvPicPr>
        <p:blipFill>
          <a:blip r:embed="rId4">
            <a:extLst>
              <a:ext uri="{28A0092B-C50C-407E-A947-70E740481C1C}">
                <a14:useLocalDpi xmlns="" xmlns:a14="http://schemas.microsoft.com/office/drawing/2010/main" val="0"/>
              </a:ext>
            </a:extLst>
          </a:blip>
          <a:srcRect/>
          <a:stretch>
            <a:fillRect/>
          </a:stretch>
        </p:blipFill>
        <p:spPr bwMode="auto">
          <a:xfrm>
            <a:off x="5643563" y="1700808"/>
            <a:ext cx="2500312" cy="2170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486" name="Рисунок 5" descr="razv.jpg"/>
          <p:cNvPicPr>
            <a:picLocks noChangeAspect="1"/>
          </p:cNvPicPr>
          <p:nvPr/>
        </p:nvPicPr>
        <p:blipFill>
          <a:blip r:embed="rId5">
            <a:extLst>
              <a:ext uri="{28A0092B-C50C-407E-A947-70E740481C1C}">
                <a14:useLocalDpi xmlns="" xmlns:a14="http://schemas.microsoft.com/office/drawing/2010/main" val="0"/>
              </a:ext>
            </a:extLst>
          </a:blip>
          <a:srcRect/>
          <a:stretch>
            <a:fillRect/>
          </a:stretch>
        </p:blipFill>
        <p:spPr bwMode="auto">
          <a:xfrm>
            <a:off x="430431" y="4149080"/>
            <a:ext cx="1998444" cy="25905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54" y="424370"/>
            <a:ext cx="8229600" cy="700374"/>
          </a:xfrm>
        </p:spPr>
        <p:txBody>
          <a:bodyPr>
            <a:normAutofit fontScale="90000"/>
          </a:bodyPr>
          <a:lstStyle/>
          <a:p>
            <a:r>
              <a:rPr lang="ru-RU" dirty="0">
                <a:solidFill>
                  <a:schemeClr val="tx1"/>
                </a:solidFill>
              </a:rPr>
              <a:t>Продразверстка в действии</a:t>
            </a:r>
          </a:p>
        </p:txBody>
      </p:sp>
    </p:spTree>
    <p:extLst>
      <p:ext uri="{BB962C8B-B14F-4D97-AF65-F5344CB8AC3E}">
        <p14:creationId xmlns="" xmlns:p14="http://schemas.microsoft.com/office/powerpoint/2010/main" val="3088612105"/>
      </p:ext>
    </p:extLst>
  </p:cSld>
  <p:clrMapOvr>
    <a:masterClrMapping/>
  </p:clrMapOvr>
  <p:transition spd="slow">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1196" y="332656"/>
            <a:ext cx="8229600" cy="990600"/>
          </a:xfrm>
        </p:spPr>
        <p:txBody>
          <a:bodyPr/>
          <a:lstStyle/>
          <a:p>
            <a:r>
              <a:rPr lang="ru-RU" dirty="0" smtClean="0">
                <a:solidFill>
                  <a:srgbClr val="C00000"/>
                </a:solidFill>
              </a:rPr>
              <a:t>2.Красный </a:t>
            </a:r>
            <a:r>
              <a:rPr lang="ru-RU" dirty="0">
                <a:solidFill>
                  <a:srgbClr val="C00000"/>
                </a:solidFill>
              </a:rPr>
              <a:t>террор.</a:t>
            </a:r>
          </a:p>
        </p:txBody>
      </p:sp>
      <p:sp>
        <p:nvSpPr>
          <p:cNvPr id="3" name="Объект 2"/>
          <p:cNvSpPr>
            <a:spLocks noGrp="1"/>
          </p:cNvSpPr>
          <p:nvPr>
            <p:ph idx="1"/>
          </p:nvPr>
        </p:nvSpPr>
        <p:spPr>
          <a:xfrm>
            <a:off x="251520" y="1484784"/>
            <a:ext cx="8399276" cy="3960440"/>
          </a:xfrm>
        </p:spPr>
        <p:txBody>
          <a:bodyPr>
            <a:noAutofit/>
          </a:bodyPr>
          <a:lstStyle/>
          <a:p>
            <a:r>
              <a:rPr lang="ru-RU" sz="2400" b="1" dirty="0" err="1"/>
              <a:t>Кра́сный</a:t>
            </a:r>
            <a:r>
              <a:rPr lang="ru-RU" sz="2400" b="1" dirty="0"/>
              <a:t> </a:t>
            </a:r>
            <a:r>
              <a:rPr lang="ru-RU" sz="2400" b="1" dirty="0" err="1"/>
              <a:t>терро́р</a:t>
            </a:r>
            <a:r>
              <a:rPr lang="ru-RU" sz="2400" dirty="0"/>
              <a:t> — комплекс карательных мер, проводившихся большевиками в ходе Гражданской войны в России(1917—1923) против социальных групп, провозглашённых классовыми врагами, а также против лиц, </a:t>
            </a:r>
            <a:r>
              <a:rPr lang="ru-RU" sz="2400" dirty="0" err="1"/>
              <a:t>обвинявшихся</a:t>
            </a:r>
            <a:r>
              <a:rPr lang="ru-RU" sz="2400" dirty="0"/>
              <a:t> </a:t>
            </a:r>
            <a:r>
              <a:rPr lang="ru-RU" sz="2400" dirty="0" smtClean="0"/>
              <a:t>в контрреволюционной деятельности.</a:t>
            </a:r>
          </a:p>
          <a:p>
            <a:r>
              <a:rPr lang="ru-RU" sz="2400" dirty="0" smtClean="0"/>
              <a:t>Вводиться официально в сентябре  1918 года после покушения на </a:t>
            </a:r>
            <a:r>
              <a:rPr lang="ru-RU" sz="2400" dirty="0" err="1" smtClean="0"/>
              <a:t>В.И.Ленина</a:t>
            </a:r>
            <a:r>
              <a:rPr lang="ru-RU" sz="2400" dirty="0" smtClean="0"/>
              <a:t>.</a:t>
            </a:r>
          </a:p>
          <a:p>
            <a:r>
              <a:rPr lang="ru-RU" sz="2400" dirty="0"/>
              <a:t>По инициативе Троцкого были созданы концентрационные лагеря.</a:t>
            </a:r>
          </a:p>
          <a:p>
            <a:r>
              <a:rPr lang="ru-RU" sz="2400" dirty="0"/>
              <a:t>По оценкам некоторых историков от белого и красного террора погибло не менее  8 </a:t>
            </a:r>
            <a:r>
              <a:rPr lang="ru-RU" sz="2400" dirty="0" err="1"/>
              <a:t>млн.человек</a:t>
            </a:r>
            <a:r>
              <a:rPr lang="ru-RU" sz="2400" dirty="0"/>
              <a:t>.</a:t>
            </a:r>
          </a:p>
          <a:p>
            <a:endParaRPr lang="ru-RU" sz="2400" dirty="0"/>
          </a:p>
        </p:txBody>
      </p:sp>
      <p:pic>
        <p:nvPicPr>
          <p:cNvPr id="3074" name="Picture 2" descr="https://upload.wikimedia.org/wikipedia/ru/thumb/b/bd/%D0%91%D0%BE%D0%BB%D1%8C%D1%88%D0%B5%D0%B2%D0%B8%D0%BA%D0%B82.jpg/350px-%D0%91%D0%BE%D0%BB%D1%8C%D1%88%D0%B5%D0%B2%D0%B8%D0%BA%D0%B82.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12442" y="4899491"/>
            <a:ext cx="2331558" cy="195850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2843808" y="6211669"/>
            <a:ext cx="3384376" cy="646331"/>
          </a:xfrm>
          <a:prstGeom prst="rect">
            <a:avLst/>
          </a:prstGeom>
          <a:noFill/>
        </p:spPr>
        <p:txBody>
          <a:bodyPr wrap="square" rtlCol="0">
            <a:spAutoFit/>
          </a:bodyPr>
          <a:lstStyle/>
          <a:p>
            <a:r>
              <a:rPr lang="ru-RU" dirty="0" smtClean="0"/>
              <a:t>Антибольшевистский плакат 1918 -1920 </a:t>
            </a:r>
            <a:r>
              <a:rPr lang="ru-RU" dirty="0" err="1" smtClean="0"/>
              <a:t>гг</a:t>
            </a:r>
            <a:endParaRPr lang="ru-RU" dirty="0"/>
          </a:p>
        </p:txBody>
      </p:sp>
    </p:spTree>
    <p:extLst>
      <p:ext uri="{BB962C8B-B14F-4D97-AF65-F5344CB8AC3E}">
        <p14:creationId xmlns="" xmlns:p14="http://schemas.microsoft.com/office/powerpoint/2010/main" val="17903467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62137"/>
            <a:ext cx="8229600" cy="690599"/>
          </a:xfrm>
        </p:spPr>
        <p:txBody>
          <a:bodyPr>
            <a:normAutofit fontScale="90000"/>
          </a:bodyPr>
          <a:lstStyle/>
          <a:p>
            <a:pPr algn="ctr"/>
            <a:r>
              <a:rPr lang="ru-RU" dirty="0" smtClean="0"/>
              <a:t>Красный </a:t>
            </a:r>
            <a:r>
              <a:rPr lang="ru-RU" dirty="0"/>
              <a:t>террор.</a:t>
            </a:r>
          </a:p>
        </p:txBody>
      </p:sp>
      <p:sp>
        <p:nvSpPr>
          <p:cNvPr id="3" name="Объект 2"/>
          <p:cNvSpPr>
            <a:spLocks noGrp="1"/>
          </p:cNvSpPr>
          <p:nvPr>
            <p:ph idx="1"/>
          </p:nvPr>
        </p:nvSpPr>
        <p:spPr>
          <a:xfrm>
            <a:off x="3845794" y="1196752"/>
            <a:ext cx="5148064" cy="2660549"/>
          </a:xfrm>
        </p:spPr>
        <p:txBody>
          <a:bodyPr>
            <a:noAutofit/>
          </a:bodyPr>
          <a:lstStyle/>
          <a:p>
            <a:r>
              <a:rPr lang="ru-RU" sz="1800" b="1" dirty="0" err="1" smtClean="0"/>
              <a:t>Расстре́л</a:t>
            </a:r>
            <a:r>
              <a:rPr lang="ru-RU" sz="1800" b="1" dirty="0" smtClean="0"/>
              <a:t> </a:t>
            </a:r>
            <a:r>
              <a:rPr lang="ru-RU" sz="1800" b="1" dirty="0" err="1" smtClean="0"/>
              <a:t>ца́рской</a:t>
            </a:r>
            <a:r>
              <a:rPr lang="ru-RU" sz="1800" b="1" dirty="0"/>
              <a:t> </a:t>
            </a:r>
            <a:r>
              <a:rPr lang="ru-RU" sz="1800" b="1" dirty="0" smtClean="0"/>
              <a:t>семьи́</a:t>
            </a:r>
            <a:r>
              <a:rPr lang="ru-RU" sz="1800" dirty="0"/>
              <a:t> </a:t>
            </a:r>
            <a:endParaRPr lang="ru-RU" sz="1800" dirty="0" smtClean="0"/>
          </a:p>
          <a:p>
            <a:pPr marL="0" indent="0">
              <a:buNone/>
            </a:pPr>
            <a:r>
              <a:rPr lang="ru-RU" sz="1800" dirty="0" smtClean="0"/>
              <a:t>(</a:t>
            </a:r>
            <a:r>
              <a:rPr lang="ru-RU" sz="1800" dirty="0"/>
              <a:t>бывшего </a:t>
            </a:r>
            <a:r>
              <a:rPr lang="ru-RU" sz="1800" dirty="0" smtClean="0"/>
              <a:t>российского</a:t>
            </a:r>
            <a:r>
              <a:rPr lang="ru-RU" sz="1800" dirty="0"/>
              <a:t> </a:t>
            </a:r>
            <a:r>
              <a:rPr lang="ru-RU" sz="1800" dirty="0" smtClean="0"/>
              <a:t>императора</a:t>
            </a:r>
            <a:r>
              <a:rPr lang="ru-RU" sz="1800" dirty="0"/>
              <a:t> Николая </a:t>
            </a:r>
            <a:r>
              <a:rPr lang="en-US" sz="1800" dirty="0" smtClean="0"/>
              <a:t>I</a:t>
            </a:r>
            <a:r>
              <a:rPr lang="ru-RU" sz="1800" dirty="0" smtClean="0"/>
              <a:t>I, </a:t>
            </a:r>
            <a:r>
              <a:rPr lang="ru-RU" sz="1800" dirty="0"/>
              <a:t>его семьи и прислуги) был осуществлён в полуподвальном помещении дома </a:t>
            </a:r>
            <a:r>
              <a:rPr lang="ru-RU" sz="1800" dirty="0" smtClean="0"/>
              <a:t>Ипатьева</a:t>
            </a:r>
            <a:r>
              <a:rPr lang="ru-RU" sz="1800" dirty="0"/>
              <a:t> </a:t>
            </a:r>
            <a:r>
              <a:rPr lang="ru-RU" sz="1800" dirty="0" smtClean="0"/>
              <a:t>в</a:t>
            </a:r>
            <a:r>
              <a:rPr lang="ru-RU" sz="1800" dirty="0"/>
              <a:t> </a:t>
            </a:r>
            <a:r>
              <a:rPr lang="ru-RU" sz="1800" dirty="0" smtClean="0"/>
              <a:t>Екатеринбурге</a:t>
            </a:r>
            <a:r>
              <a:rPr lang="ru-RU" sz="1800" dirty="0"/>
              <a:t> </a:t>
            </a:r>
            <a:r>
              <a:rPr lang="ru-RU" sz="1800" dirty="0" smtClean="0"/>
              <a:t>в </a:t>
            </a:r>
            <a:r>
              <a:rPr lang="ru-RU" sz="1800" dirty="0"/>
              <a:t>ночь с 16 на 17 июля 1918 </a:t>
            </a:r>
            <a:r>
              <a:rPr lang="ru-RU" sz="1800" dirty="0" smtClean="0"/>
              <a:t>года</a:t>
            </a:r>
            <a:r>
              <a:rPr lang="ru-RU" sz="1800" dirty="0"/>
              <a:t> </a:t>
            </a:r>
            <a:r>
              <a:rPr lang="ru-RU" sz="1800" dirty="0" smtClean="0"/>
              <a:t>во </a:t>
            </a:r>
            <a:r>
              <a:rPr lang="ru-RU" sz="1800" dirty="0"/>
              <a:t>исполнение постановления исполкома Уральского областного Совета рабочих, крестьянских и солдатских </a:t>
            </a:r>
            <a:r>
              <a:rPr lang="ru-RU" sz="1800" dirty="0" smtClean="0"/>
              <a:t>депутатов</a:t>
            </a:r>
            <a:r>
              <a:rPr lang="ru-RU" sz="1800" baseline="30000" dirty="0"/>
              <a:t> </a:t>
            </a:r>
            <a:r>
              <a:rPr lang="ru-RU" sz="1800" dirty="0" smtClean="0"/>
              <a:t> </a:t>
            </a:r>
            <a:r>
              <a:rPr lang="ru-RU" sz="1800" dirty="0" err="1" smtClean="0"/>
              <a:t>возглавлявшегося</a:t>
            </a:r>
            <a:r>
              <a:rPr lang="ru-RU" sz="1800" dirty="0" smtClean="0"/>
              <a:t> </a:t>
            </a:r>
            <a:r>
              <a:rPr lang="ru-RU" sz="1800" dirty="0"/>
              <a:t> </a:t>
            </a:r>
            <a:r>
              <a:rPr lang="ru-RU" sz="1800" dirty="0" smtClean="0"/>
              <a:t>большевиками</a:t>
            </a:r>
          </a:p>
        </p:txBody>
      </p:sp>
      <p:pic>
        <p:nvPicPr>
          <p:cNvPr id="4098" name="Picture 2" descr="http://kprf.ru/images/67453-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9512" y="4260749"/>
            <a:ext cx="2662206" cy="204989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11114" y="6485096"/>
            <a:ext cx="3096344" cy="369332"/>
          </a:xfrm>
          <a:prstGeom prst="rect">
            <a:avLst/>
          </a:prstGeom>
          <a:noFill/>
        </p:spPr>
        <p:txBody>
          <a:bodyPr wrap="square" rtlCol="0">
            <a:spAutoFit/>
          </a:bodyPr>
          <a:lstStyle/>
          <a:p>
            <a:r>
              <a:rPr lang="ru-RU" dirty="0" smtClean="0"/>
              <a:t>Подвал </a:t>
            </a:r>
            <a:r>
              <a:rPr lang="ru-RU" dirty="0" err="1" smtClean="0"/>
              <a:t>Ипатьевского</a:t>
            </a:r>
            <a:r>
              <a:rPr lang="ru-RU" dirty="0" smtClean="0"/>
              <a:t> дома</a:t>
            </a:r>
            <a:endParaRPr lang="ru-RU" dirty="0"/>
          </a:p>
        </p:txBody>
      </p:sp>
      <p:pic>
        <p:nvPicPr>
          <p:cNvPr id="4100" name="Picture 4" descr="http://www.people.su/images/articles/img_item_1360.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08715" y="1196752"/>
            <a:ext cx="3274807" cy="2723548"/>
          </a:xfrm>
          <a:prstGeom prst="rect">
            <a:avLst/>
          </a:prstGeom>
          <a:noFill/>
          <a:extLst>
            <a:ext uri="{909E8E84-426E-40DD-AFC4-6F175D3DCCD1}">
              <a14:hiddenFill xmlns="" xmlns:a14="http://schemas.microsoft.com/office/drawing/2010/main">
                <a:solidFill>
                  <a:srgbClr val="FFFFFF"/>
                </a:solidFill>
              </a14:hiddenFill>
            </a:ext>
          </a:extLst>
        </p:spPr>
      </p:pic>
      <p:pic>
        <p:nvPicPr>
          <p:cNvPr id="4102" name="Picture 6" descr="https://upload.wikimedia.org/wikipedia/commons/thumb/8/8f/Ipat%27jev_Haus.jpg/245px-Ipat%27jev_Haus.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220072" y="3944370"/>
            <a:ext cx="3789135" cy="2366278"/>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5652120" y="6311338"/>
            <a:ext cx="2232248" cy="369332"/>
          </a:xfrm>
          <a:prstGeom prst="rect">
            <a:avLst/>
          </a:prstGeom>
          <a:noFill/>
        </p:spPr>
        <p:txBody>
          <a:bodyPr wrap="square" rtlCol="0">
            <a:spAutoFit/>
          </a:bodyPr>
          <a:lstStyle/>
          <a:p>
            <a:r>
              <a:rPr lang="ru-RU" dirty="0" smtClean="0"/>
              <a:t>Дом Ипатьева</a:t>
            </a:r>
            <a:endParaRPr lang="ru-RU" dirty="0"/>
          </a:p>
        </p:txBody>
      </p:sp>
    </p:spTree>
    <p:extLst>
      <p:ext uri="{BB962C8B-B14F-4D97-AF65-F5344CB8AC3E}">
        <p14:creationId xmlns="" xmlns:p14="http://schemas.microsoft.com/office/powerpoint/2010/main" val="28486245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r>
              <a:rPr lang="ru-RU" b="1" dirty="0" smtClean="0">
                <a:solidFill>
                  <a:schemeClr val="accent2">
                    <a:lumMod val="50000"/>
                  </a:schemeClr>
                </a:solidFill>
              </a:rPr>
              <a:t>Факты истории</a:t>
            </a:r>
          </a:p>
        </p:txBody>
      </p:sp>
      <p:sp>
        <p:nvSpPr>
          <p:cNvPr id="3" name="Содержимое 2"/>
          <p:cNvSpPr>
            <a:spLocks noGrp="1"/>
          </p:cNvSpPr>
          <p:nvPr>
            <p:ph idx="1"/>
          </p:nvPr>
        </p:nvSpPr>
        <p:spPr/>
        <p:txBody>
          <a:bodyPr rtlCol="0">
            <a:normAutofit fontScale="85000" lnSpcReduction="10000"/>
          </a:bodyPr>
          <a:lstStyle/>
          <a:p>
            <a:pPr algn="ctr" eaLnBrk="1" fontAlgn="auto" hangingPunct="1">
              <a:spcAft>
                <a:spcPts val="0"/>
              </a:spcAft>
              <a:buFont typeface="Arial" pitchFamily="34" charset="0"/>
              <a:buNone/>
              <a:defRPr/>
            </a:pPr>
            <a:r>
              <a:rPr lang="ru-RU" b="1" dirty="0" smtClean="0"/>
              <a:t>Из постановления ВЦИК (29 мая 1918 г.):</a:t>
            </a:r>
            <a:endParaRPr lang="ru-RU" dirty="0" smtClean="0"/>
          </a:p>
          <a:p>
            <a:pPr eaLnBrk="1" fontAlgn="auto" hangingPunct="1">
              <a:spcAft>
                <a:spcPts val="0"/>
              </a:spcAft>
              <a:buFont typeface="Arial" pitchFamily="34" charset="0"/>
              <a:buNone/>
              <a:defRPr/>
            </a:pPr>
            <a:r>
              <a:rPr lang="ru-RU" dirty="0" smtClean="0"/>
              <a:t>     Центральный Исполнительный Комитет считает, что переход от добровольческой армии ко всеобщей мобилизации рабочих и беднейших крестьян повелительно диктуется всем положением страны как для борьбы за хлеб, так и для отражения обнаглевшей на почве голода контрреволюции, как внутренней, так и внешней.</a:t>
            </a:r>
          </a:p>
          <a:p>
            <a:pPr eaLnBrk="1" fontAlgn="auto" hangingPunct="1">
              <a:spcAft>
                <a:spcPts val="0"/>
              </a:spcAft>
              <a:buFont typeface="Arial" pitchFamily="34" charset="0"/>
              <a:buNone/>
              <a:defRPr/>
            </a:pPr>
            <a:r>
              <a:rPr lang="ru-RU" dirty="0" smtClean="0"/>
              <a:t>      Необходимо безотлагательно перейти к принудительному набору одного или нескольких возрастов.</a:t>
            </a:r>
          </a:p>
          <a:p>
            <a:pPr eaLnBrk="1" fontAlgn="auto" hangingPunct="1">
              <a:spcAft>
                <a:spcPts val="0"/>
              </a:spcAft>
              <a:buFont typeface="Arial" pitchFamily="34" charset="0"/>
              <a:buChar char="•"/>
              <a:defRPr/>
            </a:pPr>
            <a:endParaRPr lang="ru-RU" dirty="0" smtClean="0"/>
          </a:p>
        </p:txBody>
      </p:sp>
    </p:spTree>
  </p:cSld>
  <p:clrMapOvr>
    <a:masterClrMapping/>
  </p:clrMapOvr>
  <p:transition>
    <p:check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214313" y="857250"/>
            <a:ext cx="4040187" cy="642938"/>
          </a:xfrm>
          <a:solidFill>
            <a:schemeClr val="accent6">
              <a:lumMod val="60000"/>
              <a:lumOff val="40000"/>
            </a:schemeClr>
          </a:solidFill>
        </p:spPr>
        <p:txBody>
          <a:bodyPr/>
          <a:lstStyle/>
          <a:p>
            <a:pPr algn="ctr" eaLnBrk="1" hangingPunct="1">
              <a:defRPr/>
            </a:pPr>
            <a:r>
              <a:rPr lang="ru-RU" dirty="0" smtClean="0">
                <a:solidFill>
                  <a:srgbClr val="C00000"/>
                </a:solidFill>
                <a:effectLst>
                  <a:outerShdw blurRad="38100" dist="38100" dir="2700000" algn="tl">
                    <a:srgbClr val="000000">
                      <a:alpha val="43137"/>
                    </a:srgbClr>
                  </a:outerShdw>
                </a:effectLst>
              </a:rPr>
              <a:t>Красный террор</a:t>
            </a:r>
            <a:endParaRPr lang="ru-RU" dirty="0">
              <a:solidFill>
                <a:srgbClr val="C00000"/>
              </a:solidFill>
              <a:effectLst>
                <a:outerShdw blurRad="38100" dist="38100" dir="2700000" algn="tl">
                  <a:srgbClr val="000000">
                    <a:alpha val="43137"/>
                  </a:srgbClr>
                </a:outerShdw>
              </a:effectLst>
            </a:endParaRPr>
          </a:p>
        </p:txBody>
      </p:sp>
      <p:sp>
        <p:nvSpPr>
          <p:cNvPr id="26627" name="Содержимое 5"/>
          <p:cNvSpPr>
            <a:spLocks noGrp="1"/>
          </p:cNvSpPr>
          <p:nvPr>
            <p:ph sz="half" idx="2"/>
          </p:nvPr>
        </p:nvSpPr>
        <p:spPr>
          <a:xfrm>
            <a:off x="428625" y="1857375"/>
            <a:ext cx="3686175" cy="4554538"/>
          </a:xfrm>
          <a:solidFill>
            <a:srgbClr val="A50021"/>
          </a:solidFill>
        </p:spPr>
        <p:txBody>
          <a:bodyPr/>
          <a:lstStyle/>
          <a:p>
            <a:pPr eaLnBrk="1" hangingPunct="1"/>
            <a:r>
              <a:rPr lang="ru-RU" smtClean="0">
                <a:solidFill>
                  <a:srgbClr val="FFC000"/>
                </a:solidFill>
              </a:rPr>
              <a:t>Расстрел царской	 семьи </a:t>
            </a:r>
          </a:p>
          <a:p>
            <a:pPr eaLnBrk="1" hangingPunct="1"/>
            <a:endParaRPr lang="ru-RU" smtClean="0">
              <a:solidFill>
                <a:srgbClr val="FFC000"/>
              </a:solidFill>
            </a:endParaRPr>
          </a:p>
          <a:p>
            <a:pPr eaLnBrk="1" hangingPunct="1"/>
            <a:r>
              <a:rPr lang="ru-RU" smtClean="0">
                <a:solidFill>
                  <a:srgbClr val="FFC000"/>
                </a:solidFill>
              </a:rPr>
              <a:t>Декрет о красном терроре</a:t>
            </a:r>
          </a:p>
        </p:txBody>
      </p:sp>
      <p:sp>
        <p:nvSpPr>
          <p:cNvPr id="7" name="Текст 6"/>
          <p:cNvSpPr>
            <a:spLocks noGrp="1"/>
          </p:cNvSpPr>
          <p:nvPr>
            <p:ph type="body" sz="quarter" idx="3"/>
          </p:nvPr>
        </p:nvSpPr>
        <p:spPr>
          <a:xfrm>
            <a:off x="4643438" y="571500"/>
            <a:ext cx="4041775" cy="639763"/>
          </a:xfrm>
          <a:solidFill>
            <a:schemeClr val="tx1">
              <a:lumMod val="50000"/>
              <a:lumOff val="50000"/>
            </a:schemeClr>
          </a:solidFill>
        </p:spPr>
        <p:txBody>
          <a:bodyPr/>
          <a:lstStyle/>
          <a:p>
            <a:pPr algn="ctr" eaLnBrk="1" hangingPunct="1">
              <a:defRPr/>
            </a:pPr>
            <a:r>
              <a:rPr lang="ru-RU" dirty="0" smtClean="0">
                <a:solidFill>
                  <a:schemeClr val="bg1"/>
                </a:solidFill>
                <a:effectLst>
                  <a:outerShdw blurRad="38100" dist="38100" dir="2700000" algn="tl">
                    <a:srgbClr val="000000">
                      <a:alpha val="43137"/>
                    </a:srgbClr>
                  </a:outerShdw>
                </a:effectLst>
              </a:rPr>
              <a:t>Белый террор</a:t>
            </a:r>
            <a:endParaRPr lang="ru-RU" dirty="0">
              <a:solidFill>
                <a:schemeClr val="bg1"/>
              </a:solidFill>
              <a:effectLst>
                <a:outerShdw blurRad="38100" dist="38100" dir="2700000" algn="tl">
                  <a:srgbClr val="000000">
                    <a:alpha val="43137"/>
                  </a:srgbClr>
                </a:outerShdw>
              </a:effectLst>
            </a:endParaRPr>
          </a:p>
        </p:txBody>
      </p:sp>
      <p:sp>
        <p:nvSpPr>
          <p:cNvPr id="8" name="Содержимое 7"/>
          <p:cNvSpPr>
            <a:spLocks noGrp="1"/>
          </p:cNvSpPr>
          <p:nvPr>
            <p:ph sz="quarter" idx="4"/>
          </p:nvPr>
        </p:nvSpPr>
        <p:spPr>
          <a:xfrm>
            <a:off x="4786313" y="1428750"/>
            <a:ext cx="4041775" cy="4483100"/>
          </a:xfrm>
          <a:solidFill>
            <a:schemeClr val="tx2">
              <a:lumMod val="60000"/>
              <a:lumOff val="40000"/>
            </a:schemeClr>
          </a:solidFill>
        </p:spPr>
        <p:txBody>
          <a:bodyPr/>
          <a:lstStyle/>
          <a:p>
            <a:pPr eaLnBrk="1" hangingPunct="1">
              <a:defRPr/>
            </a:pPr>
            <a:r>
              <a:rPr lang="ru-RU" i="1" dirty="0" smtClean="0">
                <a:effectLst>
                  <a:outerShdw blurRad="38100" dist="38100" dir="2700000" algn="tl">
                    <a:srgbClr val="000000">
                      <a:alpha val="43137"/>
                    </a:srgbClr>
                  </a:outerShdw>
                </a:effectLst>
              </a:rPr>
              <a:t>Убийство Володарского</a:t>
            </a:r>
          </a:p>
          <a:p>
            <a:pPr eaLnBrk="1" hangingPunct="1">
              <a:buFont typeface="Arial" charset="0"/>
              <a:buNone/>
              <a:defRPr/>
            </a:pPr>
            <a:endParaRPr lang="ru-RU" i="1" dirty="0" smtClean="0">
              <a:effectLst>
                <a:outerShdw blurRad="38100" dist="38100" dir="2700000" algn="tl">
                  <a:srgbClr val="000000">
                    <a:alpha val="43137"/>
                  </a:srgbClr>
                </a:outerShdw>
              </a:effectLst>
            </a:endParaRPr>
          </a:p>
          <a:p>
            <a:pPr eaLnBrk="1" hangingPunct="1">
              <a:defRPr/>
            </a:pPr>
            <a:r>
              <a:rPr lang="ru-RU" i="1" dirty="0" smtClean="0">
                <a:effectLst>
                  <a:outerShdw blurRad="38100" dist="38100" dir="2700000" algn="tl">
                    <a:srgbClr val="000000">
                      <a:alpha val="43137"/>
                    </a:srgbClr>
                  </a:outerShdw>
                </a:effectLst>
              </a:rPr>
              <a:t>Убийство Урицкого</a:t>
            </a:r>
          </a:p>
          <a:p>
            <a:pPr eaLnBrk="1" hangingPunct="1">
              <a:buFont typeface="Arial" charset="0"/>
              <a:buNone/>
              <a:defRPr/>
            </a:pPr>
            <a:endParaRPr lang="ru-RU" i="1" dirty="0" smtClean="0">
              <a:effectLst>
                <a:outerShdw blurRad="38100" dist="38100" dir="2700000" algn="tl">
                  <a:srgbClr val="000000">
                    <a:alpha val="43137"/>
                  </a:srgbClr>
                </a:outerShdw>
              </a:effectLst>
            </a:endParaRPr>
          </a:p>
          <a:p>
            <a:pPr eaLnBrk="1" hangingPunct="1">
              <a:defRPr/>
            </a:pPr>
            <a:r>
              <a:rPr lang="ru-RU" i="1" dirty="0" smtClean="0">
                <a:effectLst>
                  <a:outerShdw blurRad="38100" dist="38100" dir="2700000" algn="tl">
                    <a:srgbClr val="000000">
                      <a:alpha val="43137"/>
                    </a:srgbClr>
                  </a:outerShdw>
                </a:effectLst>
              </a:rPr>
              <a:t>Эсеровские мятежи</a:t>
            </a:r>
          </a:p>
          <a:p>
            <a:pPr eaLnBrk="1" hangingPunct="1">
              <a:buFont typeface="Arial" charset="0"/>
              <a:buNone/>
              <a:defRPr/>
            </a:pPr>
            <a:endParaRPr lang="ru-RU" i="1" dirty="0" smtClean="0">
              <a:effectLst>
                <a:outerShdw blurRad="38100" dist="38100" dir="2700000" algn="tl">
                  <a:srgbClr val="000000">
                    <a:alpha val="43137"/>
                  </a:srgbClr>
                </a:outerShdw>
              </a:effectLst>
            </a:endParaRPr>
          </a:p>
          <a:p>
            <a:pPr eaLnBrk="1" hangingPunct="1">
              <a:defRPr/>
            </a:pPr>
            <a:r>
              <a:rPr lang="ru-RU" i="1" dirty="0" smtClean="0">
                <a:effectLst>
                  <a:outerShdw blurRad="38100" dist="38100" dir="2700000" algn="tl">
                    <a:srgbClr val="000000">
                      <a:alpha val="43137"/>
                    </a:srgbClr>
                  </a:outerShdw>
                </a:effectLst>
              </a:rPr>
              <a:t>Ранение Ленина</a:t>
            </a:r>
            <a:endParaRPr lang="ru-RU" i="1" dirty="0">
              <a:effectLst>
                <a:outerShdw blurRad="38100" dist="38100" dir="2700000" algn="tl">
                  <a:srgbClr val="000000">
                    <a:alpha val="43137"/>
                  </a:srgbClr>
                </a:outerShdw>
              </a:effectLst>
            </a:endParaRPr>
          </a:p>
        </p:txBody>
      </p:sp>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229600" cy="990600"/>
          </a:xfrm>
        </p:spPr>
        <p:txBody>
          <a:bodyPr>
            <a:normAutofit fontScale="90000"/>
          </a:bodyPr>
          <a:lstStyle/>
          <a:p>
            <a:pPr algn="ctr"/>
            <a:r>
              <a:rPr lang="ru-RU" dirty="0"/>
              <a:t>3.Особенности тактики правительства Советской Армии.</a:t>
            </a:r>
          </a:p>
        </p:txBody>
      </p:sp>
      <p:sp>
        <p:nvSpPr>
          <p:cNvPr id="3" name="Объект 2"/>
          <p:cNvSpPr>
            <a:spLocks noGrp="1"/>
          </p:cNvSpPr>
          <p:nvPr>
            <p:ph idx="1"/>
          </p:nvPr>
        </p:nvSpPr>
        <p:spPr/>
        <p:txBody>
          <a:bodyPr>
            <a:normAutofit fontScale="85000" lnSpcReduction="20000"/>
          </a:bodyPr>
          <a:lstStyle/>
          <a:p>
            <a:r>
              <a:rPr lang="ru-RU" dirty="0" smtClean="0"/>
              <a:t>1. Роспуск комбедов и  введение продразверстки 1919г </a:t>
            </a:r>
          </a:p>
          <a:p>
            <a:r>
              <a:rPr lang="ru-RU" dirty="0" smtClean="0"/>
              <a:t>2. Заключение временных союзов (</a:t>
            </a:r>
            <a:r>
              <a:rPr lang="ru-RU" dirty="0" err="1" smtClean="0"/>
              <a:t>Н.И.Махно</a:t>
            </a:r>
            <a:r>
              <a:rPr lang="ru-RU" dirty="0" smtClean="0"/>
              <a:t>)</a:t>
            </a:r>
          </a:p>
          <a:p>
            <a:r>
              <a:rPr lang="ru-RU" dirty="0" smtClean="0"/>
              <a:t>3. Политика привлечение царских офицеров и буржуазных специалистов (1918г)</a:t>
            </a:r>
          </a:p>
          <a:p>
            <a:r>
              <a:rPr lang="ru-RU" dirty="0" smtClean="0"/>
              <a:t>4.Введение института комиссаров – уполномоченных большевистской партии, без санкции которых командиры не принимались к исполнению.</a:t>
            </a:r>
          </a:p>
          <a:p>
            <a:r>
              <a:rPr lang="ru-RU" dirty="0" smtClean="0"/>
              <a:t>5.Выдвинулись блестящие полководцы,  красные командиры:</a:t>
            </a:r>
            <a:r>
              <a:rPr lang="ru-RU" dirty="0"/>
              <a:t> </a:t>
            </a:r>
            <a:r>
              <a:rPr lang="ru-RU" dirty="0" err="1" smtClean="0"/>
              <a:t>М.В.Фрунзе</a:t>
            </a:r>
            <a:r>
              <a:rPr lang="ru-RU" dirty="0" smtClean="0"/>
              <a:t>, </a:t>
            </a:r>
            <a:r>
              <a:rPr lang="ru-RU" dirty="0" err="1" smtClean="0"/>
              <a:t>В.К.Блюхер</a:t>
            </a:r>
            <a:r>
              <a:rPr lang="ru-RU" dirty="0" smtClean="0"/>
              <a:t>, </a:t>
            </a:r>
            <a:r>
              <a:rPr lang="ru-RU" dirty="0" err="1" smtClean="0"/>
              <a:t>М.Н.Тухачевский</a:t>
            </a:r>
            <a:r>
              <a:rPr lang="ru-RU" dirty="0" smtClean="0"/>
              <a:t>, </a:t>
            </a:r>
            <a:r>
              <a:rPr lang="ru-RU" dirty="0" err="1" smtClean="0"/>
              <a:t>В.И.Чапаев</a:t>
            </a:r>
            <a:r>
              <a:rPr lang="ru-RU" dirty="0" smtClean="0"/>
              <a:t>, </a:t>
            </a:r>
            <a:r>
              <a:rPr lang="ru-RU" dirty="0" err="1" smtClean="0"/>
              <a:t>С.М.Буденный</a:t>
            </a:r>
            <a:r>
              <a:rPr lang="ru-RU" dirty="0" smtClean="0"/>
              <a:t>.</a:t>
            </a:r>
            <a:endParaRPr lang="ru-RU" dirty="0"/>
          </a:p>
        </p:txBody>
      </p:sp>
    </p:spTree>
    <p:extLst>
      <p:ext uri="{BB962C8B-B14F-4D97-AF65-F5344CB8AC3E}">
        <p14:creationId xmlns="" xmlns:p14="http://schemas.microsoft.com/office/powerpoint/2010/main" val="679818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hangingPunct="1">
              <a:defRPr/>
            </a:pPr>
            <a:r>
              <a:rPr lang="ru-RU" sz="3200" b="1" dirty="0" smtClean="0">
                <a:solidFill>
                  <a:srgbClr val="C00000"/>
                </a:solidFill>
                <a:effectLst>
                  <a:outerShdw blurRad="38100" dist="38100" dir="2700000" algn="tl">
                    <a:srgbClr val="000000">
                      <a:alpha val="43137"/>
                    </a:srgbClr>
                  </a:outerShdw>
                </a:effectLst>
              </a:rPr>
              <a:t>ИСТОРИЯ  В  ЛИЦАХ</a:t>
            </a:r>
            <a:endParaRPr lang="ru-RU" sz="3200" dirty="0"/>
          </a:p>
        </p:txBody>
      </p:sp>
      <p:pic>
        <p:nvPicPr>
          <p:cNvPr id="19459" name="Рисунок 3" descr="C:\Documents and Settings\Владелец\Мои документы\Мои рисунки\2008-10-26\Scan10004.JPG"/>
          <p:cNvPicPr>
            <a:picLocks noChangeAspect="1" noChangeArrowheads="1"/>
          </p:cNvPicPr>
          <p:nvPr/>
        </p:nvPicPr>
        <p:blipFill>
          <a:blip r:embed="rId2"/>
          <a:srcRect l="5612" t="64758" r="82796" b="14537"/>
          <a:stretch>
            <a:fillRect/>
          </a:stretch>
        </p:blipFill>
        <p:spPr bwMode="auto">
          <a:xfrm>
            <a:off x="0" y="285750"/>
            <a:ext cx="2214563" cy="3286125"/>
          </a:xfrm>
          <a:prstGeom prst="rect">
            <a:avLst/>
          </a:prstGeom>
          <a:noFill/>
          <a:ln w="9525">
            <a:noFill/>
            <a:miter lim="800000"/>
            <a:headEnd/>
            <a:tailEnd/>
          </a:ln>
        </p:spPr>
      </p:pic>
      <p:pic>
        <p:nvPicPr>
          <p:cNvPr id="19460" name="Рисунок 5" descr="C:\Documents and Settings\Владелец\Мои документы\Мои рисунки\2008-10-26\Scan10004.JPG"/>
          <p:cNvPicPr>
            <a:picLocks noChangeAspect="1" noChangeArrowheads="1"/>
          </p:cNvPicPr>
          <p:nvPr/>
        </p:nvPicPr>
        <p:blipFill>
          <a:blip r:embed="rId2"/>
          <a:srcRect l="51604" t="11894" r="37018" b="67842"/>
          <a:stretch>
            <a:fillRect/>
          </a:stretch>
        </p:blipFill>
        <p:spPr bwMode="auto">
          <a:xfrm>
            <a:off x="4143375" y="1285875"/>
            <a:ext cx="2571750" cy="3429000"/>
          </a:xfrm>
          <a:prstGeom prst="rect">
            <a:avLst/>
          </a:prstGeom>
          <a:noFill/>
          <a:ln w="9525">
            <a:noFill/>
            <a:miter lim="800000"/>
            <a:headEnd/>
            <a:tailEnd/>
          </a:ln>
        </p:spPr>
      </p:pic>
      <p:pic>
        <p:nvPicPr>
          <p:cNvPr id="19461" name="Рисунок 6" descr="C:\Documents and Settings\Владелец\Мои документы\Мои рисунки\2008-10-26\Scan10004.JPG"/>
          <p:cNvPicPr>
            <a:picLocks noChangeAspect="1" noChangeArrowheads="1"/>
          </p:cNvPicPr>
          <p:nvPr/>
        </p:nvPicPr>
        <p:blipFill>
          <a:blip r:embed="rId2"/>
          <a:srcRect l="54327" t="32379" r="37018" b="65198"/>
          <a:stretch>
            <a:fillRect/>
          </a:stretch>
        </p:blipFill>
        <p:spPr bwMode="auto">
          <a:xfrm>
            <a:off x="4786313" y="4929188"/>
            <a:ext cx="1785937" cy="500062"/>
          </a:xfrm>
          <a:prstGeom prst="rect">
            <a:avLst/>
          </a:prstGeom>
          <a:noFill/>
          <a:ln w="9525">
            <a:noFill/>
            <a:miter lim="800000"/>
            <a:headEnd/>
            <a:tailEnd/>
          </a:ln>
        </p:spPr>
      </p:pic>
      <p:pic>
        <p:nvPicPr>
          <p:cNvPr id="19462" name="Рисунок 7" descr="C:\Documents and Settings\Владелец\Мои документы\Мои рисунки\2008-10-26\Scan10004.JPG"/>
          <p:cNvPicPr>
            <a:picLocks noChangeAspect="1" noChangeArrowheads="1"/>
          </p:cNvPicPr>
          <p:nvPr/>
        </p:nvPicPr>
        <p:blipFill>
          <a:blip r:embed="rId2"/>
          <a:srcRect l="64584" t="11894" r="24359" b="68062"/>
          <a:stretch>
            <a:fillRect/>
          </a:stretch>
        </p:blipFill>
        <p:spPr bwMode="auto">
          <a:xfrm>
            <a:off x="6500813" y="0"/>
            <a:ext cx="2428875" cy="3214688"/>
          </a:xfrm>
          <a:prstGeom prst="rect">
            <a:avLst/>
          </a:prstGeom>
          <a:noFill/>
          <a:ln w="9525">
            <a:noFill/>
            <a:miter lim="800000"/>
            <a:headEnd/>
            <a:tailEnd/>
          </a:ln>
        </p:spPr>
      </p:pic>
      <p:pic>
        <p:nvPicPr>
          <p:cNvPr id="19463" name="Рисунок 8" descr="C:\Documents and Settings\Владелец\Мои документы\Мои рисунки\2008-10-26\Scan10004.JPG"/>
          <p:cNvPicPr>
            <a:picLocks noChangeAspect="1" noChangeArrowheads="1"/>
          </p:cNvPicPr>
          <p:nvPr/>
        </p:nvPicPr>
        <p:blipFill>
          <a:blip r:embed="rId2"/>
          <a:srcRect l="66827" t="32379" r="23077" b="63876"/>
          <a:stretch>
            <a:fillRect/>
          </a:stretch>
        </p:blipFill>
        <p:spPr bwMode="auto">
          <a:xfrm>
            <a:off x="7143750" y="3500438"/>
            <a:ext cx="2000250" cy="500062"/>
          </a:xfrm>
          <a:prstGeom prst="rect">
            <a:avLst/>
          </a:prstGeom>
          <a:noFill/>
          <a:ln w="9525">
            <a:noFill/>
            <a:miter lim="800000"/>
            <a:headEnd/>
            <a:tailEnd/>
          </a:ln>
        </p:spPr>
      </p:pic>
      <p:pic>
        <p:nvPicPr>
          <p:cNvPr id="19464" name="Рисунок 9" descr="C:\Documents and Settings\Владелец\Мои документы\Мои рисунки\2008-10-26\Scan10004.JPG"/>
          <p:cNvPicPr>
            <a:picLocks noChangeAspect="1" noChangeArrowheads="1"/>
          </p:cNvPicPr>
          <p:nvPr/>
        </p:nvPicPr>
        <p:blipFill>
          <a:blip r:embed="rId2"/>
          <a:srcRect l="77565" t="11894" r="10896" b="68282"/>
          <a:stretch>
            <a:fillRect/>
          </a:stretch>
        </p:blipFill>
        <p:spPr bwMode="auto">
          <a:xfrm>
            <a:off x="2071688" y="3071813"/>
            <a:ext cx="2428875" cy="3214687"/>
          </a:xfrm>
          <a:prstGeom prst="rect">
            <a:avLst/>
          </a:prstGeom>
          <a:noFill/>
          <a:ln w="9525">
            <a:noFill/>
            <a:miter lim="800000"/>
            <a:headEnd/>
            <a:tailEnd/>
          </a:ln>
        </p:spPr>
      </p:pic>
      <p:pic>
        <p:nvPicPr>
          <p:cNvPr id="19465" name="Рисунок 10" descr="C:\Documents and Settings\Владелец\Мои документы\Мои рисунки\2008-10-26\Scan10004.JPG"/>
          <p:cNvPicPr>
            <a:picLocks noChangeAspect="1" noChangeArrowheads="1"/>
          </p:cNvPicPr>
          <p:nvPr/>
        </p:nvPicPr>
        <p:blipFill>
          <a:blip r:embed="rId2"/>
          <a:srcRect l="80449" t="32379" r="10896" b="65198"/>
          <a:stretch>
            <a:fillRect/>
          </a:stretch>
        </p:blipFill>
        <p:spPr bwMode="auto">
          <a:xfrm>
            <a:off x="2714625" y="6286500"/>
            <a:ext cx="1571625" cy="285750"/>
          </a:xfrm>
          <a:prstGeom prst="rect">
            <a:avLst/>
          </a:prstGeom>
          <a:noFill/>
          <a:ln w="9525">
            <a:noFill/>
            <a:miter lim="800000"/>
            <a:headEnd/>
            <a:tailEnd/>
          </a:ln>
        </p:spPr>
      </p:pic>
      <p:pic>
        <p:nvPicPr>
          <p:cNvPr id="19466" name="Рисунок 11" descr="C:\Documents and Settings\Владелец\Мои документы\Мои рисунки\2008-10-26\Scan10004.JPG"/>
          <p:cNvPicPr>
            <a:picLocks noChangeAspect="1" noChangeArrowheads="1"/>
          </p:cNvPicPr>
          <p:nvPr/>
        </p:nvPicPr>
        <p:blipFill>
          <a:blip r:embed="rId2"/>
          <a:srcRect l="8658" t="85463" r="83005" b="11012"/>
          <a:stretch>
            <a:fillRect/>
          </a:stretch>
        </p:blipFill>
        <p:spPr bwMode="auto">
          <a:xfrm>
            <a:off x="0" y="3786188"/>
            <a:ext cx="2071688" cy="500062"/>
          </a:xfrm>
          <a:prstGeom prst="rect">
            <a:avLst/>
          </a:prstGeom>
          <a:noFill/>
          <a:ln w="9525">
            <a:noFill/>
            <a:miter lim="800000"/>
            <a:headEnd/>
            <a:tailEnd/>
          </a:ln>
        </p:spPr>
      </p:pic>
    </p:spTree>
  </p:cSld>
  <p:clrMapOvr>
    <a:masterClrMapping/>
  </p:clrMapOvr>
  <p:transition>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643563" y="0"/>
            <a:ext cx="3008312" cy="727075"/>
          </a:xfrm>
        </p:spPr>
        <p:txBody>
          <a:bodyPr/>
          <a:lstStyle/>
          <a:p>
            <a:pPr eaLnBrk="1" hangingPunct="1">
              <a:defRPr/>
            </a:pPr>
            <a:r>
              <a:rPr lang="ru-RU" dirty="0" smtClean="0">
                <a:solidFill>
                  <a:srgbClr val="C00000"/>
                </a:solidFill>
                <a:effectLst>
                  <a:outerShdw blurRad="38100" dist="38100" dir="2700000" algn="tl">
                    <a:srgbClr val="000000">
                      <a:alpha val="43137"/>
                    </a:srgbClr>
                  </a:outerShdw>
                </a:effectLst>
              </a:rPr>
              <a:t>ИСТОРИЯ  В  ЛИЦАХ</a:t>
            </a:r>
            <a:endParaRPr lang="ru-RU" dirty="0"/>
          </a:p>
        </p:txBody>
      </p:sp>
      <p:sp>
        <p:nvSpPr>
          <p:cNvPr id="6" name="Текст 5"/>
          <p:cNvSpPr>
            <a:spLocks noGrp="1"/>
          </p:cNvSpPr>
          <p:nvPr>
            <p:ph type="body" sz="half" idx="2"/>
          </p:nvPr>
        </p:nvSpPr>
        <p:spPr>
          <a:xfrm>
            <a:off x="214313" y="0"/>
            <a:ext cx="4929187" cy="6858000"/>
          </a:xfrm>
          <a:solidFill>
            <a:srgbClr val="C00000"/>
          </a:solidFill>
        </p:spPr>
        <p:txBody>
          <a:bodyPr/>
          <a:lstStyle/>
          <a:p>
            <a:pPr eaLnBrk="1" hangingPunct="1">
              <a:defRPr/>
            </a:pPr>
            <a:r>
              <a:rPr lang="ru-RU" sz="2400" b="1" dirty="0" smtClean="0">
                <a:solidFill>
                  <a:srgbClr val="FFC000"/>
                </a:solidFill>
              </a:rPr>
              <a:t>Фрунзе Михаил Васильевич (1885— 1925) </a:t>
            </a:r>
            <a:r>
              <a:rPr lang="ru-RU" sz="2400" dirty="0" smtClean="0"/>
              <a:t>— </a:t>
            </a:r>
            <a:r>
              <a:rPr lang="ru-RU" sz="2400" dirty="0" smtClean="0">
                <a:solidFill>
                  <a:schemeClr val="bg1">
                    <a:lumMod val="85000"/>
                  </a:schemeClr>
                </a:solidFill>
              </a:rPr>
              <a:t>военачальник, революционер, политический деятель. Сын фельдшера из крестьян, большевик с 1903 г., участник революции 1905—1907 гг. Сыграл большую роль в разгроме войск адмирала Колчака, руководил военными операциями в Средней Азии. Разбил армию Врангеля. В 1920— 1924 гг. возглавлял вооруженные силы Украины и Крыма. Став Председателем РВС СССР и наркомом по военным и морским делам, провел военную реформу. Пользовался большим авторитетом в партии.</a:t>
            </a:r>
          </a:p>
          <a:p>
            <a:pPr eaLnBrk="1" hangingPunct="1">
              <a:defRPr/>
            </a:pPr>
            <a:r>
              <a:rPr lang="ru-RU" dirty="0" smtClean="0"/>
              <a:t/>
            </a:r>
            <a:br>
              <a:rPr lang="ru-RU" dirty="0" smtClean="0"/>
            </a:br>
            <a:endParaRPr lang="ru-RU" dirty="0">
              <a:solidFill>
                <a:srgbClr val="C00000"/>
              </a:solidFill>
            </a:endParaRPr>
          </a:p>
        </p:txBody>
      </p:sp>
      <p:pic>
        <p:nvPicPr>
          <p:cNvPr id="20484" name="Рисунок 7" descr="C:\Documents and Settings\Владелец\Мои документы\Мои рисунки\2008-10-26\Scan10004.JPG"/>
          <p:cNvPicPr>
            <a:picLocks noChangeAspect="1" noChangeArrowheads="1"/>
          </p:cNvPicPr>
          <p:nvPr/>
        </p:nvPicPr>
        <p:blipFill>
          <a:blip r:embed="rId2"/>
          <a:srcRect l="8510" t="60573" r="82796" b="36124"/>
          <a:stretch>
            <a:fillRect/>
          </a:stretch>
        </p:blipFill>
        <p:spPr bwMode="auto">
          <a:xfrm>
            <a:off x="5857875" y="5857875"/>
            <a:ext cx="2643188" cy="571500"/>
          </a:xfrm>
          <a:prstGeom prst="rect">
            <a:avLst/>
          </a:prstGeom>
          <a:noFill/>
          <a:ln w="9525">
            <a:noFill/>
            <a:miter lim="800000"/>
            <a:headEnd/>
            <a:tailEnd/>
          </a:ln>
        </p:spPr>
      </p:pic>
      <p:pic>
        <p:nvPicPr>
          <p:cNvPr id="20485" name="Рисунок 8" descr="C:\Documents and Settings\Владелец\Мои документы\Мои рисунки\2008-10-26\Scan10001.JPG"/>
          <p:cNvPicPr>
            <a:picLocks noChangeAspect="1" noChangeArrowheads="1"/>
          </p:cNvPicPr>
          <p:nvPr/>
        </p:nvPicPr>
        <p:blipFill>
          <a:blip r:embed="rId3"/>
          <a:srcRect l="68330" t="18204" r="18837" b="69078"/>
          <a:stretch>
            <a:fillRect/>
          </a:stretch>
        </p:blipFill>
        <p:spPr bwMode="auto">
          <a:xfrm>
            <a:off x="5572125" y="928688"/>
            <a:ext cx="3286125" cy="4714875"/>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500688" y="214313"/>
            <a:ext cx="3643312" cy="714375"/>
          </a:xfrm>
        </p:spPr>
        <p:txBody>
          <a:bodyPr/>
          <a:lstStyle/>
          <a:p>
            <a:pPr eaLnBrk="1" hangingPunct="1">
              <a:defRPr/>
            </a:pPr>
            <a:r>
              <a:rPr lang="ru-RU" sz="2800" dirty="0" smtClean="0">
                <a:solidFill>
                  <a:srgbClr val="C00000"/>
                </a:solidFill>
                <a:effectLst>
                  <a:outerShdw blurRad="38100" dist="38100" dir="2700000" algn="tl">
                    <a:srgbClr val="000000">
                      <a:alpha val="43137"/>
                    </a:srgbClr>
                  </a:outerShdw>
                </a:effectLst>
              </a:rPr>
              <a:t>ИСТОРИЯ  В  ЛИЦАХ</a:t>
            </a:r>
            <a:endParaRPr lang="ru-RU" sz="2800" dirty="0"/>
          </a:p>
        </p:txBody>
      </p:sp>
      <p:sp>
        <p:nvSpPr>
          <p:cNvPr id="32771" name="Содержимое 8"/>
          <p:cNvSpPr>
            <a:spLocks noGrp="1"/>
          </p:cNvSpPr>
          <p:nvPr>
            <p:ph idx="1"/>
          </p:nvPr>
        </p:nvSpPr>
        <p:spPr>
          <a:xfrm>
            <a:off x="5357813" y="5643563"/>
            <a:ext cx="3328987" cy="482600"/>
          </a:xfrm>
        </p:spPr>
        <p:txBody>
          <a:bodyPr/>
          <a:lstStyle/>
          <a:p>
            <a:pPr algn="ctr" eaLnBrk="1" hangingPunct="1">
              <a:buFont typeface="Arial" charset="0"/>
              <a:buNone/>
            </a:pPr>
            <a:r>
              <a:rPr lang="ru-RU" sz="2400" b="1" smtClean="0">
                <a:solidFill>
                  <a:srgbClr val="FFFF00"/>
                </a:solidFill>
              </a:rPr>
              <a:t>М. Н. Тухачевский</a:t>
            </a:r>
          </a:p>
        </p:txBody>
      </p:sp>
      <p:sp>
        <p:nvSpPr>
          <p:cNvPr id="6" name="Текст 5"/>
          <p:cNvSpPr>
            <a:spLocks noGrp="1"/>
          </p:cNvSpPr>
          <p:nvPr>
            <p:ph type="body" sz="half" idx="2"/>
          </p:nvPr>
        </p:nvSpPr>
        <p:spPr>
          <a:xfrm>
            <a:off x="214313" y="0"/>
            <a:ext cx="5214937" cy="6643688"/>
          </a:xfrm>
          <a:solidFill>
            <a:srgbClr val="C00000"/>
          </a:solidFill>
        </p:spPr>
        <p:txBody>
          <a:bodyPr>
            <a:normAutofit lnSpcReduction="10000"/>
          </a:bodyPr>
          <a:lstStyle/>
          <a:p>
            <a:pPr eaLnBrk="1" hangingPunct="1">
              <a:defRPr/>
            </a:pPr>
            <a:r>
              <a:rPr lang="ru-RU" sz="2400" b="1" dirty="0" smtClean="0">
                <a:solidFill>
                  <a:schemeClr val="accent3">
                    <a:lumMod val="20000"/>
                    <a:lumOff val="80000"/>
                  </a:schemeClr>
                </a:solidFill>
              </a:rPr>
              <a:t>Тухачевский Михаил Николаевич (1893—1937). </a:t>
            </a:r>
            <a:r>
              <a:rPr lang="ru-RU" sz="2400" dirty="0" smtClean="0">
                <a:solidFill>
                  <a:schemeClr val="accent3">
                    <a:lumMod val="20000"/>
                    <a:lumOff val="80000"/>
                  </a:schemeClr>
                </a:solidFill>
              </a:rPr>
              <a:t>Дворянин, подпоручик лейб-гвардии Семеновского полка, участник Первой мировой войны. В Красной Армии с 1918 г. В 1920 г. возглавил наступление Красной Армии на Варшаву. В 1921 г. взял штурмом мятежный Кронштадт и жестоко подавил восстание крестьян в Тамбовской губернии. С 1931 г. — заместитель (с 1936 г. — первый заместитель) наркомвоенмора (наркома обороны) СССР. Военный теоретик, создатель новой модернизированной Красной Армии. В 1937 г.  Расстрелян по обвинению в антиправительственном заговоре. Впоследствии был реабилитирован.</a:t>
            </a:r>
          </a:p>
          <a:p>
            <a:pPr eaLnBrk="1" hangingPunct="1">
              <a:defRPr/>
            </a:pPr>
            <a:endParaRPr lang="ru-RU" dirty="0"/>
          </a:p>
        </p:txBody>
      </p:sp>
      <p:pic>
        <p:nvPicPr>
          <p:cNvPr id="32773" name="Рисунок 9" descr="C:\Documents and Settings\Владелец\Мои документы\Мои рисунки\2008-10-26\Scan10001.JPG"/>
          <p:cNvPicPr>
            <a:picLocks noChangeAspect="1" noChangeArrowheads="1"/>
          </p:cNvPicPr>
          <p:nvPr/>
        </p:nvPicPr>
        <p:blipFill>
          <a:blip r:embed="rId2"/>
          <a:srcRect l="66698" t="47607" r="18677" b="38972"/>
          <a:stretch>
            <a:fillRect/>
          </a:stretch>
        </p:blipFill>
        <p:spPr bwMode="auto">
          <a:xfrm>
            <a:off x="6072188" y="1000125"/>
            <a:ext cx="3071812" cy="4286250"/>
          </a:xfrm>
          <a:prstGeom prst="rect">
            <a:avLst/>
          </a:prstGeom>
          <a:noFill/>
          <a:ln w="9525">
            <a:noFill/>
            <a:miter lim="800000"/>
            <a:headEnd/>
            <a:tailEnd/>
          </a:ln>
        </p:spPr>
      </p:pic>
    </p:spTree>
  </p:cSld>
  <p:clrMapOvr>
    <a:masterClrMapping/>
  </p:clrMapOvr>
  <p:transition>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2656"/>
            <a:ext cx="8229600" cy="990600"/>
          </a:xfrm>
        </p:spPr>
        <p:txBody>
          <a:bodyPr>
            <a:normAutofit fontScale="90000"/>
          </a:bodyPr>
          <a:lstStyle/>
          <a:p>
            <a:r>
              <a:rPr lang="ru-RU" dirty="0"/>
              <a:t>4. Советская Россия, Коминтерн и новые национальные государства.</a:t>
            </a:r>
          </a:p>
        </p:txBody>
      </p:sp>
      <p:sp>
        <p:nvSpPr>
          <p:cNvPr id="3" name="Объект 2"/>
          <p:cNvSpPr>
            <a:spLocks noGrp="1"/>
          </p:cNvSpPr>
          <p:nvPr>
            <p:ph idx="1"/>
          </p:nvPr>
        </p:nvSpPr>
        <p:spPr>
          <a:xfrm>
            <a:off x="2771800" y="1484784"/>
            <a:ext cx="6372200" cy="4992216"/>
          </a:xfrm>
        </p:spPr>
        <p:txBody>
          <a:bodyPr>
            <a:noAutofit/>
          </a:bodyPr>
          <a:lstStyle/>
          <a:p>
            <a:r>
              <a:rPr lang="ru-RU" sz="2000" b="1" dirty="0"/>
              <a:t>Коммунистический интернационал (Коминтерн, 3-й Интернационал)</a:t>
            </a:r>
            <a:r>
              <a:rPr lang="ru-RU" sz="2000" dirty="0"/>
              <a:t> — международная организация, объединявшая коммунистические партии различных стран в 1919—1943 годах.</a:t>
            </a:r>
          </a:p>
          <a:p>
            <a:r>
              <a:rPr lang="ru-RU" sz="2000" dirty="0"/>
              <a:t>Основана 4 марта 1919 года по инициативе </a:t>
            </a:r>
            <a:r>
              <a:rPr lang="ru-RU" sz="2000" dirty="0" smtClean="0"/>
              <a:t>РКП(б</a:t>
            </a:r>
            <a:r>
              <a:rPr lang="ru-RU" sz="2000" dirty="0"/>
              <a:t> и </a:t>
            </a:r>
            <a:r>
              <a:rPr lang="ru-RU" sz="2000" dirty="0" smtClean="0"/>
              <a:t>её руководителя</a:t>
            </a:r>
            <a:r>
              <a:rPr lang="ru-RU" sz="2000" dirty="0"/>
              <a:t> В. И. Ленина для развития и распространения идей революционного интернационального социализма, в противовес реформистскому социализму Второго интернационала, окончательный разрыв с которым был вызван различием позиций относительно Первой мировой войны и Октябрьской революции в России.</a:t>
            </a:r>
          </a:p>
          <a:p>
            <a:endParaRPr lang="ru-RU" sz="2000" dirty="0"/>
          </a:p>
        </p:txBody>
      </p:sp>
      <p:pic>
        <p:nvPicPr>
          <p:cNvPr id="2052" name="Picture 4" descr="Communist-International-1920.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9512" y="1628800"/>
            <a:ext cx="2664296" cy="3663407"/>
          </a:xfrm>
          <a:prstGeom prst="rect">
            <a:avLst/>
          </a:prstGeom>
          <a:noFill/>
          <a:extLst>
            <a:ext uri="{909E8E84-426E-40DD-AFC4-6F175D3DCCD1}">
              <a14:hiddenFill xmlns="" xmlns:a14="http://schemas.microsoft.com/office/drawing/2010/main">
                <a:solidFill>
                  <a:srgbClr val="FFFFFF"/>
                </a:solidFill>
              </a14:hiddenFill>
            </a:ext>
          </a:extLst>
        </p:spPr>
      </p:pic>
      <p:pic>
        <p:nvPicPr>
          <p:cNvPr id="2054" name="Picture 6" descr="http://data10.gallery.ru/albums/gallery/156685-8d3b6-25495688-.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5536" y="4894900"/>
            <a:ext cx="1370672" cy="194421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780229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t>
            </a:r>
            <a:r>
              <a:rPr lang="ru-RU" dirty="0"/>
              <a:t>Советская Россия, Коминтерн и новые национальные государства.</a:t>
            </a:r>
          </a:p>
        </p:txBody>
      </p:sp>
      <p:sp>
        <p:nvSpPr>
          <p:cNvPr id="3" name="Объект 2"/>
          <p:cNvSpPr>
            <a:spLocks noGrp="1"/>
          </p:cNvSpPr>
          <p:nvPr>
            <p:ph idx="1"/>
          </p:nvPr>
        </p:nvSpPr>
        <p:spPr>
          <a:xfrm>
            <a:off x="3635896" y="2348880"/>
            <a:ext cx="4978896" cy="2692896"/>
          </a:xfrm>
        </p:spPr>
        <p:txBody>
          <a:bodyPr>
            <a:normAutofit fontScale="85000" lnSpcReduction="20000"/>
          </a:bodyPr>
          <a:lstStyle/>
          <a:p>
            <a:r>
              <a:rPr lang="ru-RU" dirty="0" smtClean="0"/>
              <a:t>Февраль 1920 г мирные договоры с Эстонией, Литвой, Латвией, Финляндией – Россия признала их независимость;</a:t>
            </a:r>
          </a:p>
          <a:p>
            <a:endParaRPr lang="ru-RU" dirty="0" smtClean="0"/>
          </a:p>
          <a:p>
            <a:r>
              <a:rPr lang="ru-RU" dirty="0" smtClean="0"/>
              <a:t>1920 война с Польшей</a:t>
            </a:r>
            <a:endParaRPr lang="ru-RU" dirty="0"/>
          </a:p>
        </p:txBody>
      </p:sp>
      <p:pic>
        <p:nvPicPr>
          <p:cNvPr id="6146" name="Picture 2" descr="https://upload.wikimedia.org/wikipedia/commons/thumb/8/85/%D0%AF%D1%81%D0%BD%D0%BE%D0%B2%D0%B5%D0%BB%D1%8C%D0%BC%D0%BE%D0%B6%D0%BD%D0%B0%D1%8F_%D0%9F%D0%BE%D0%BB%D1%8C%D1%88%D0%B0_%D0%BF%D0%BB%D0%B0%D0%BA%D0%B0%D1%82_%D0%A0%D0%A1%D0%A4%D0%A1%D0%A0_1920.jpg/220px-%D0%AF%D1%81%D0%BD%D0%BE%D0%B2%D0%B5%D0%BB%D1%8C%D0%BC%D0%BE%D0%B6%D0%BD%D0%B0%D1%8F_%D0%9F%D0%BE%D0%BB%D1%8C%D1%88%D0%B0_%D0%BF%D0%BB%D0%B0%D0%BA%D0%B0%D1%82_%D0%A0%D0%A1%D0%A4%D0%A1%D0%A0_1920.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95536" y="1916832"/>
            <a:ext cx="2448272" cy="3316296"/>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17485" y="5243066"/>
            <a:ext cx="3258371" cy="923330"/>
          </a:xfrm>
          <a:prstGeom prst="rect">
            <a:avLst/>
          </a:prstGeom>
        </p:spPr>
        <p:txBody>
          <a:bodyPr wrap="square">
            <a:spAutoFit/>
          </a:bodyPr>
          <a:lstStyle/>
          <a:p>
            <a:r>
              <a:rPr lang="ru-RU" dirty="0"/>
              <a:t>Плакат </a:t>
            </a:r>
            <a:r>
              <a:rPr lang="ru-RU" dirty="0" smtClean="0"/>
              <a:t>РСФСР</a:t>
            </a:r>
          </a:p>
          <a:p>
            <a:r>
              <a:rPr lang="ru-RU" dirty="0" smtClean="0"/>
              <a:t>«</a:t>
            </a:r>
            <a:r>
              <a:rPr lang="ru-RU" dirty="0"/>
              <a:t>Ясновельможная Польша</a:t>
            </a:r>
            <a:r>
              <a:rPr lang="ru-RU" dirty="0" smtClean="0"/>
              <a:t>»,</a:t>
            </a:r>
          </a:p>
          <a:p>
            <a:r>
              <a:rPr lang="ru-RU" dirty="0"/>
              <a:t> 1920</a:t>
            </a:r>
          </a:p>
        </p:txBody>
      </p:sp>
    </p:spTree>
    <p:extLst>
      <p:ext uri="{BB962C8B-B14F-4D97-AF65-F5344CB8AC3E}">
        <p14:creationId xmlns="" xmlns:p14="http://schemas.microsoft.com/office/powerpoint/2010/main" val="27753148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p:txBody>
          <a:bodyPr/>
          <a:lstStyle/>
          <a:p>
            <a:pPr eaLnBrk="1" hangingPunct="1"/>
            <a:r>
              <a:rPr lang="ru-RU" b="1" dirty="0" smtClean="0">
                <a:solidFill>
                  <a:srgbClr val="FF0000"/>
                </a:solidFill>
              </a:rPr>
              <a:t>Факты истории</a:t>
            </a:r>
            <a:endParaRPr lang="ru-RU" dirty="0" smtClean="0">
              <a:solidFill>
                <a:srgbClr val="FF0000"/>
              </a:solidFill>
            </a:endParaRPr>
          </a:p>
        </p:txBody>
      </p:sp>
      <p:sp>
        <p:nvSpPr>
          <p:cNvPr id="3" name="Содержимое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ru-RU" b="1" dirty="0" smtClean="0">
                <a:solidFill>
                  <a:srgbClr val="FFFF00"/>
                </a:solidFill>
              </a:rPr>
              <a:t>    </a:t>
            </a:r>
            <a:r>
              <a:rPr lang="ru-RU" b="1" dirty="0" smtClean="0">
                <a:solidFill>
                  <a:schemeClr val="tx2"/>
                </a:solidFill>
              </a:rPr>
              <a:t>Из сообщения газеты «Известия» (20 июля 1918 </a:t>
            </a:r>
            <a:r>
              <a:rPr lang="ru-RU" dirty="0" smtClean="0">
                <a:solidFill>
                  <a:schemeClr val="tx2"/>
                </a:solidFill>
              </a:rPr>
              <a:t>г.):</a:t>
            </a:r>
          </a:p>
          <a:p>
            <a:pPr eaLnBrk="1" fontAlgn="auto" hangingPunct="1">
              <a:spcAft>
                <a:spcPts val="0"/>
              </a:spcAft>
              <a:buFont typeface="Arial" pitchFamily="34" charset="0"/>
              <a:buNone/>
              <a:defRPr/>
            </a:pPr>
            <a:r>
              <a:rPr lang="ru-RU" dirty="0" smtClean="0">
                <a:solidFill>
                  <a:schemeClr val="tx2"/>
                </a:solidFill>
              </a:rPr>
              <a:t>    В ночь с 16 на 17 июля по постановлению президиума областного Совета рабочих, крестьянских и красноармейских депутатов Урала расстрелян бывший царь Николай Романов. Этим актом революционной кары Советская Россия торжественно предупреждает всех своих врагов, которые мечтают вернуть царский режим и даже выступают с оружием в руках.</a:t>
            </a:r>
          </a:p>
          <a:p>
            <a:pPr eaLnBrk="1" fontAlgn="auto" hangingPunct="1">
              <a:spcAft>
                <a:spcPts val="0"/>
              </a:spcAft>
              <a:buFont typeface="Arial" pitchFamily="34" charset="0"/>
              <a:buChar char="•"/>
              <a:defRPr/>
            </a:pPr>
            <a:endParaRPr lang="ru-RU" dirty="0" smtClean="0"/>
          </a:p>
        </p:txBody>
      </p:sp>
    </p:spTree>
  </p:cSld>
  <p:clrMapOvr>
    <a:masterClrMapping/>
  </p:clrMapOvr>
  <p:transition>
    <p:wheel spokes="2"/>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p:txBody>
          <a:bodyPr/>
          <a:lstStyle/>
          <a:p>
            <a:pPr eaLnBrk="1" hangingPunct="1"/>
            <a:r>
              <a:rPr lang="ru-RU" b="1" dirty="0" smtClean="0">
                <a:solidFill>
                  <a:schemeClr val="tx2"/>
                </a:solidFill>
              </a:rPr>
              <a:t>Факты истории</a:t>
            </a:r>
            <a:endParaRPr lang="ru-RU" dirty="0" smtClean="0">
              <a:solidFill>
                <a:schemeClr val="tx2"/>
              </a:solidFill>
            </a:endParaRPr>
          </a:p>
        </p:txBody>
      </p:sp>
      <p:sp>
        <p:nvSpPr>
          <p:cNvPr id="3" name="Содержимое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None/>
              <a:defRPr/>
            </a:pPr>
            <a:r>
              <a:rPr lang="ru-RU" b="1" dirty="0" smtClean="0">
                <a:solidFill>
                  <a:srgbClr val="FFFF00"/>
                </a:solidFill>
              </a:rPr>
              <a:t>     </a:t>
            </a:r>
            <a:r>
              <a:rPr lang="ru-RU" b="1" dirty="0" smtClean="0">
                <a:solidFill>
                  <a:schemeClr val="tx2"/>
                </a:solidFill>
              </a:rPr>
              <a:t>Из приказа народного комиссара внутренних дел (4 сентября 1918 г.):</a:t>
            </a:r>
            <a:endParaRPr lang="ru-RU" dirty="0" smtClean="0">
              <a:solidFill>
                <a:schemeClr val="tx2"/>
              </a:solidFill>
            </a:endParaRPr>
          </a:p>
          <a:p>
            <a:pPr eaLnBrk="1" fontAlgn="auto" hangingPunct="1">
              <a:spcAft>
                <a:spcPts val="0"/>
              </a:spcAft>
              <a:buFont typeface="Arial" pitchFamily="34" charset="0"/>
              <a:buNone/>
              <a:defRPr/>
            </a:pPr>
            <a:r>
              <a:rPr lang="ru-RU" dirty="0" smtClean="0">
                <a:solidFill>
                  <a:schemeClr val="tx2"/>
                </a:solidFill>
              </a:rPr>
              <a:t>      Расхлябанности и миндальничанию должен быть немедленно положен конец. Все известные местным Советам правые эсеры должны быть немедленно арестованы. Из буржуазии и офицерства должны быть взяты значительные количества заложников. При малейших попытках сопротивления или малейшем движении в белогвардейской среде должен приме­няться безоговорочно массовый расстрел.</a:t>
            </a:r>
          </a:p>
          <a:p>
            <a:pPr eaLnBrk="1" fontAlgn="auto" hangingPunct="1">
              <a:spcAft>
                <a:spcPts val="0"/>
              </a:spcAft>
              <a:buFont typeface="Arial" pitchFamily="34" charset="0"/>
              <a:buChar char="•"/>
              <a:defRPr/>
            </a:pPr>
            <a:endParaRPr lang="ru-RU" dirty="0" smtClean="0"/>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p:txBody>
          <a:bodyPr/>
          <a:lstStyle/>
          <a:p>
            <a:pPr eaLnBrk="1" hangingPunct="1"/>
            <a:r>
              <a:rPr lang="ru-RU" b="1" smtClean="0">
                <a:solidFill>
                  <a:srgbClr val="002060"/>
                </a:solidFill>
              </a:rPr>
              <a:t>Факты истории</a:t>
            </a:r>
            <a:endParaRPr lang="ru-RU" smtClean="0">
              <a:solidFill>
                <a:srgbClr val="002060"/>
              </a:solidFill>
            </a:endParaRPr>
          </a:p>
        </p:txBody>
      </p:sp>
      <p:sp>
        <p:nvSpPr>
          <p:cNvPr id="3" name="Содержимое 2"/>
          <p:cNvSpPr>
            <a:spLocks noGrp="1"/>
          </p:cNvSpPr>
          <p:nvPr>
            <p:ph idx="1"/>
          </p:nvPr>
        </p:nvSpPr>
        <p:spPr/>
        <p:txBody>
          <a:bodyPr rtlCol="0">
            <a:normAutofit fontScale="92500"/>
          </a:bodyPr>
          <a:lstStyle/>
          <a:p>
            <a:pPr eaLnBrk="1" fontAlgn="auto" hangingPunct="1">
              <a:spcAft>
                <a:spcPts val="0"/>
              </a:spcAft>
              <a:buFont typeface="Arial" pitchFamily="34" charset="0"/>
              <a:buNone/>
              <a:defRPr/>
            </a:pPr>
            <a:r>
              <a:rPr lang="ru-RU" b="1" dirty="0" smtClean="0"/>
              <a:t>    Из постановления ВЦИК (30 ноября 1918 г.):</a:t>
            </a:r>
            <a:endParaRPr lang="ru-RU" dirty="0" smtClean="0"/>
          </a:p>
          <a:p>
            <a:pPr eaLnBrk="1" fontAlgn="auto" hangingPunct="1">
              <a:spcAft>
                <a:spcPts val="0"/>
              </a:spcAft>
              <a:buFont typeface="Arial" pitchFamily="34" charset="0"/>
              <a:buNone/>
              <a:defRPr/>
            </a:pPr>
            <a:r>
              <a:rPr lang="ru-RU" dirty="0" smtClean="0"/>
              <a:t>     Не только в армии и во флоте, но и в продовольственном и транспортном деле, а также в области военной промышленности должен быть установлен военный режим, т.е. режим суровой трудовой дисциплины, отвечающий положению страны, которую бандиты империализма вынудили превратить в военный лагерь.</a:t>
            </a:r>
          </a:p>
          <a:p>
            <a:pPr eaLnBrk="1" fontAlgn="auto" hangingPunct="1">
              <a:spcAft>
                <a:spcPts val="0"/>
              </a:spcAft>
              <a:buFont typeface="Arial" pitchFamily="34" charset="0"/>
              <a:buChar char="•"/>
              <a:defRPr/>
            </a:pPr>
            <a:endParaRPr lang="ru-RU" dirty="0" smtClean="0"/>
          </a:p>
        </p:txBody>
      </p:sp>
    </p:spTree>
  </p:cSld>
  <p:clrMapOvr>
    <a:masterClrMapping/>
  </p:clrMapOvr>
  <p:transition>
    <p:spli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a:xfrm>
            <a:off x="500063" y="0"/>
            <a:ext cx="8229600" cy="796925"/>
          </a:xfrm>
        </p:spPr>
        <p:txBody>
          <a:bodyPr>
            <a:normAutofit fontScale="90000"/>
          </a:bodyPr>
          <a:lstStyle/>
          <a:p>
            <a:pPr eaLnBrk="1" hangingPunct="1"/>
            <a:r>
              <a:rPr lang="ru-RU" sz="3200" b="1" smtClean="0">
                <a:solidFill>
                  <a:srgbClr val="002060"/>
                </a:solidFill>
              </a:rPr>
              <a:t>Факты истории</a:t>
            </a:r>
            <a:br>
              <a:rPr lang="ru-RU" sz="3200" b="1" smtClean="0">
                <a:solidFill>
                  <a:srgbClr val="002060"/>
                </a:solidFill>
              </a:rPr>
            </a:br>
            <a:r>
              <a:rPr lang="ru-RU" sz="2800" b="1" smtClean="0">
                <a:solidFill>
                  <a:srgbClr val="002060"/>
                </a:solidFill>
              </a:rPr>
              <a:t>(К СОБЫТИЯМ ЗА РУБЕЖОМ)</a:t>
            </a:r>
            <a:endParaRPr lang="ru-RU" sz="2800" smtClean="0"/>
          </a:p>
        </p:txBody>
      </p:sp>
      <p:sp>
        <p:nvSpPr>
          <p:cNvPr id="3" name="Содержимое 2"/>
          <p:cNvSpPr>
            <a:spLocks noGrp="1"/>
          </p:cNvSpPr>
          <p:nvPr>
            <p:ph idx="1"/>
          </p:nvPr>
        </p:nvSpPr>
        <p:spPr>
          <a:xfrm>
            <a:off x="0" y="928688"/>
            <a:ext cx="9144000" cy="5715000"/>
          </a:xfrm>
          <a:solidFill>
            <a:srgbClr val="0000FF"/>
          </a:solidFill>
        </p:spPr>
        <p:txBody>
          <a:bodyPr rtlCol="0">
            <a:normAutofit fontScale="47500" lnSpcReduction="20000"/>
          </a:bodyPr>
          <a:lstStyle/>
          <a:p>
            <a:pPr eaLnBrk="1" fontAlgn="auto" hangingPunct="1">
              <a:spcAft>
                <a:spcPts val="0"/>
              </a:spcAft>
              <a:buFont typeface="Arial" pitchFamily="34" charset="0"/>
              <a:buNone/>
              <a:defRPr/>
            </a:pPr>
            <a:r>
              <a:rPr lang="ru-RU" dirty="0" smtClean="0"/>
              <a:t> </a:t>
            </a:r>
          </a:p>
          <a:p>
            <a:pPr eaLnBrk="1" fontAlgn="auto" hangingPunct="1">
              <a:spcAft>
                <a:spcPts val="0"/>
              </a:spcAft>
              <a:buFont typeface="Arial" pitchFamily="34" charset="0"/>
              <a:buNone/>
              <a:defRPr/>
            </a:pPr>
            <a:r>
              <a:rPr lang="ru-RU" dirty="0" smtClean="0"/>
              <a:t/>
            </a:r>
            <a:br>
              <a:rPr lang="ru-RU" dirty="0" smtClean="0"/>
            </a:br>
            <a:r>
              <a:rPr lang="ru-RU" sz="4200" b="1" dirty="0" smtClean="0">
                <a:solidFill>
                  <a:schemeClr val="bg1"/>
                </a:solidFill>
              </a:rPr>
              <a:t>Из выступления В.И. Ленина на </a:t>
            </a:r>
            <a:r>
              <a:rPr lang="en-US" sz="4200" b="1" dirty="0" smtClean="0">
                <a:solidFill>
                  <a:schemeClr val="bg1"/>
                </a:solidFill>
              </a:rPr>
              <a:t>IX </a:t>
            </a:r>
            <a:r>
              <a:rPr lang="ru-RU" sz="4200" b="1" dirty="0" smtClean="0">
                <a:solidFill>
                  <a:schemeClr val="bg1"/>
                </a:solidFill>
              </a:rPr>
              <a:t>Всероссийской конференции РКП (б) (сентябрь 1920 г.):</a:t>
            </a:r>
            <a:endParaRPr lang="ru-RU" sz="4200" dirty="0" smtClean="0">
              <a:solidFill>
                <a:schemeClr val="bg1"/>
              </a:solidFill>
            </a:endParaRPr>
          </a:p>
          <a:p>
            <a:pPr eaLnBrk="1" fontAlgn="auto" hangingPunct="1">
              <a:spcAft>
                <a:spcPts val="0"/>
              </a:spcAft>
              <a:buFont typeface="Arial" pitchFamily="34" charset="0"/>
              <a:buNone/>
              <a:defRPr/>
            </a:pPr>
            <a:r>
              <a:rPr lang="ru-RU" sz="4200" dirty="0" smtClean="0">
                <a:solidFill>
                  <a:schemeClr val="bg1"/>
                </a:solidFill>
              </a:rPr>
              <a:t>          Приближение нашей армии к Варшаве неоспоримо доказало, что где-то близко к ней лежит центр всей системы мирового империализма, покоящейся на Версальском договоре. Польша, последний оплот против большевиков, находящийся всецело в руках Антанты, является настолько могущественным фактором этой системы, что когда Красная Армия поставила этот оплот под угрозу, заколебалась вся система &lt;...&gt; С приближением наших войск к Варшаве вся Германия закипела &lt;...&gt; В Германии &lt;...&gt; появился странный тип черносотенца-революционера, подобного тому неразвитому деревенскому парню из Восточной Пруссии, который, как я читал на днях в одной немецкой небольшевистской газете, говорит, что Вильгельма вернуть придется, потому что нет порядка, но что идти надо за большевиками. Другим последствием нашего пребывания под Варшавой было могущественное воздействие на революционное движение Европы, особенно Англии. Если мы не сумели добраться до промышленного пролетариата Польши (и в этом одна из главных причин нашего поражения), &lt;...&gt;то мы добрались до английского пролетариата и подняли его движение на небывалую высоту, на совершенно новую ступень революции.</a:t>
            </a:r>
          </a:p>
          <a:p>
            <a:pPr eaLnBrk="1" fontAlgn="auto" hangingPunct="1">
              <a:spcAft>
                <a:spcPts val="0"/>
              </a:spcAft>
              <a:buFont typeface="Arial" pitchFamily="34" charset="0"/>
              <a:buChar char="•"/>
              <a:defRPr/>
            </a:pPr>
            <a:endParaRPr lang="ru-RU" dirty="0" smtClean="0"/>
          </a:p>
        </p:txBody>
      </p:sp>
    </p:spTree>
  </p:cSld>
  <p:clrMapOvr>
    <a:masterClrMapping/>
  </p:clrMapOvr>
  <p:transition>
    <p:checke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4"/>
          <p:cNvSpPr>
            <a:spLocks noGrp="1"/>
          </p:cNvSpPr>
          <p:nvPr>
            <p:ph type="title"/>
          </p:nvPr>
        </p:nvSpPr>
        <p:spPr>
          <a:xfrm>
            <a:off x="500063" y="0"/>
            <a:ext cx="8229600" cy="1357313"/>
          </a:xfrm>
        </p:spPr>
        <p:txBody>
          <a:bodyPr>
            <a:normAutofit fontScale="90000"/>
          </a:bodyPr>
          <a:lstStyle/>
          <a:p>
            <a:pPr eaLnBrk="1" hangingPunct="1"/>
            <a:r>
              <a:rPr lang="ru-RU" sz="2800" b="1" smtClean="0"/>
              <a:t>ИТОГИ И ПОСЛЕДСТВИЯ «ВОЕННОГО КОММУНИЗМА» И ГРАЖДАНСКОЙ ВОЙНЫ.</a:t>
            </a:r>
            <a:r>
              <a:rPr lang="ru-RU" sz="2800" smtClean="0"/>
              <a:t/>
            </a:r>
            <a:br>
              <a:rPr lang="ru-RU" sz="2800" smtClean="0"/>
            </a:br>
            <a:endParaRPr lang="ru-RU" sz="2800" smtClean="0"/>
          </a:p>
        </p:txBody>
      </p:sp>
      <p:sp>
        <p:nvSpPr>
          <p:cNvPr id="6" name="Содержимое 5"/>
          <p:cNvSpPr>
            <a:spLocks noGrp="1"/>
          </p:cNvSpPr>
          <p:nvPr>
            <p:ph idx="1"/>
          </p:nvPr>
        </p:nvSpPr>
        <p:spPr>
          <a:xfrm>
            <a:off x="285750" y="857250"/>
            <a:ext cx="8572500" cy="5715000"/>
          </a:xfrm>
        </p:spPr>
        <p:txBody>
          <a:bodyPr/>
          <a:lstStyle/>
          <a:p>
            <a:pPr eaLnBrk="1" hangingPunct="1">
              <a:defRPr/>
            </a:pPr>
            <a:r>
              <a:rPr lang="ru-RU" sz="2400" i="1" dirty="0" smtClean="0">
                <a:solidFill>
                  <a:srgbClr val="C00000"/>
                </a:solidFill>
                <a:effectLst>
                  <a:outerShdw blurRad="38100" dist="38100" dir="2700000" algn="tl">
                    <a:srgbClr val="000000">
                      <a:alpha val="43137"/>
                    </a:srgbClr>
                  </a:outerShdw>
                </a:effectLst>
              </a:rPr>
              <a:t>Главной причиной победы большевиков стало то, что их поддержала преобладающая часть населения. Поддержали Советскую Россию и трудящиеся западных стран.</a:t>
            </a:r>
          </a:p>
          <a:p>
            <a:pPr eaLnBrk="1" hangingPunct="1">
              <a:defRPr/>
            </a:pPr>
            <a:r>
              <a:rPr lang="ru-RU" sz="2400" i="1" dirty="0" smtClean="0">
                <a:solidFill>
                  <a:srgbClr val="C00000"/>
                </a:solidFill>
                <a:effectLst>
                  <a:outerShdw blurRad="38100" dist="38100" dir="2700000" algn="tl">
                    <a:srgbClr val="000000">
                      <a:alpha val="43137"/>
                    </a:srgbClr>
                  </a:outerShdw>
                </a:effectLst>
              </a:rPr>
              <a:t>Для России гражданская война, интервенция, «военный коммунизм» явились трагедией.</a:t>
            </a:r>
          </a:p>
          <a:p>
            <a:pPr eaLnBrk="1" hangingPunct="1">
              <a:defRPr/>
            </a:pPr>
            <a:r>
              <a:rPr lang="ru-RU" sz="2400" i="1" dirty="0" smtClean="0">
                <a:solidFill>
                  <a:srgbClr val="C00000"/>
                </a:solidFill>
                <a:effectLst>
                  <a:outerShdw blurRad="38100" dist="38100" dir="2700000" algn="tl">
                    <a:srgbClr val="000000">
                      <a:alpha val="43137"/>
                    </a:srgbClr>
                  </a:outerShdw>
                </a:effectLst>
              </a:rPr>
              <a:t>Промышленное производство сократилось в 1920 г. по сравнению с 1913 г. в 7 раз, сельскохозяйственное - на 40%. Почти вдвое сократилась численность рабочего класса. Погибло 8 </a:t>
            </a:r>
            <a:r>
              <a:rPr lang="ru-RU" sz="2400" i="1" dirty="0" err="1" smtClean="0">
                <a:solidFill>
                  <a:srgbClr val="C00000"/>
                </a:solidFill>
                <a:effectLst>
                  <a:outerShdw blurRad="38100" dist="38100" dir="2700000" algn="tl">
                    <a:srgbClr val="000000">
                      <a:alpha val="43137"/>
                    </a:srgbClr>
                  </a:outerShdw>
                </a:effectLst>
              </a:rPr>
              <a:t>млн</a:t>
            </a:r>
            <a:r>
              <a:rPr lang="ru-RU" sz="2400" i="1" dirty="0" smtClean="0">
                <a:solidFill>
                  <a:srgbClr val="C00000"/>
                </a:solidFill>
                <a:effectLst>
                  <a:outerShdw blurRad="38100" dist="38100" dir="2700000" algn="tl">
                    <a:srgbClr val="000000">
                      <a:alpha val="43137"/>
                    </a:srgbClr>
                  </a:outerShdw>
                </a:effectLst>
              </a:rPr>
              <a:t> человек. Около 2 </a:t>
            </a:r>
            <a:r>
              <a:rPr lang="ru-RU" sz="2400" i="1" dirty="0" err="1" smtClean="0">
                <a:solidFill>
                  <a:srgbClr val="C00000"/>
                </a:solidFill>
                <a:effectLst>
                  <a:outerShdw blurRad="38100" dist="38100" dir="2700000" algn="tl">
                    <a:srgbClr val="000000">
                      <a:alpha val="43137"/>
                    </a:srgbClr>
                  </a:outerShdw>
                </a:effectLst>
              </a:rPr>
              <a:t>млн</a:t>
            </a:r>
            <a:r>
              <a:rPr lang="ru-RU" sz="2400" i="1" dirty="0" smtClean="0">
                <a:solidFill>
                  <a:srgbClr val="C00000"/>
                </a:solidFill>
                <a:effectLst>
                  <a:outerShdw blurRad="38100" dist="38100" dir="2700000" algn="tl">
                    <a:srgbClr val="000000">
                      <a:alpha val="43137"/>
                    </a:srgbClr>
                  </a:outerShdw>
                </a:effectLst>
              </a:rPr>
              <a:t> человек, в том числе интеллигенция, покинули страну.</a:t>
            </a:r>
          </a:p>
          <a:p>
            <a:pPr eaLnBrk="1" hangingPunct="1">
              <a:defRPr/>
            </a:pPr>
            <a:r>
              <a:rPr lang="ru-RU" sz="2400" i="1" dirty="0" smtClean="0">
                <a:solidFill>
                  <a:srgbClr val="C00000"/>
                </a:solidFill>
                <a:effectLst>
                  <a:outerShdw blurRad="38100" dist="38100" dir="2700000" algn="tl">
                    <a:srgbClr val="000000">
                      <a:alpha val="43137"/>
                    </a:srgbClr>
                  </a:outerShdw>
                </a:effectLst>
              </a:rPr>
              <a:t>Тем не менее большевики победили и сохранили государственность и суверенитет России.</a:t>
            </a:r>
          </a:p>
          <a:p>
            <a:pPr eaLnBrk="1" hangingPunct="1">
              <a:defRPr/>
            </a:pPr>
            <a:endParaRPr lang="ru-RU" dirty="0"/>
          </a:p>
        </p:txBody>
      </p:sp>
    </p:spTree>
  </p:cSld>
  <p:clrMapOvr>
    <a:masterClrMapping/>
  </p:clrMapOvr>
  <p:transition>
    <p:randomBa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TotalTime>
  <Words>837</Words>
  <Application>Microsoft Office PowerPoint</Application>
  <PresentationFormat>Экран (4:3)</PresentationFormat>
  <Paragraphs>94</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Слайд 1</vt:lpstr>
      <vt:lpstr> Политика военного коммунизма </vt:lpstr>
      <vt:lpstr>Политика «военного коммунизма» (1918 – 1919 гг.)</vt:lpstr>
      <vt:lpstr>Политика военного коммунизма </vt:lpstr>
      <vt:lpstr>Продразверстка в действии</vt:lpstr>
      <vt:lpstr>2.Красный террор.</vt:lpstr>
      <vt:lpstr>Красный террор.</vt:lpstr>
      <vt:lpstr>Факты истории</vt:lpstr>
      <vt:lpstr>Слайд 9</vt:lpstr>
      <vt:lpstr>3.Особенности тактики правительства Советской Армии.</vt:lpstr>
      <vt:lpstr>ИСТОРИЯ  В  ЛИЦАХ</vt:lpstr>
      <vt:lpstr>ИСТОРИЯ  В  ЛИЦАХ</vt:lpstr>
      <vt:lpstr>ИСТОРИЯ  В  ЛИЦАХ</vt:lpstr>
      <vt:lpstr>4. Советская Россия, Коминтерн и новые национальные государства.</vt:lpstr>
      <vt:lpstr> Советская Россия, Коминтерн и новые национальные государства.</vt:lpstr>
      <vt:lpstr>Факты истории</vt:lpstr>
      <vt:lpstr>Факты истории</vt:lpstr>
      <vt:lpstr>Факты истории</vt:lpstr>
      <vt:lpstr>Факты истории (К СОБЫТИЯМ ЗА РУБЕЖОМ)</vt:lpstr>
      <vt:lpstr>ИТОГИ И ПОСЛЕДСТВИЯ «ВОЕННОГО КОММУНИЗМА» И ГРАЖДАНСКОЙ ВОЙНЫ.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School</dc:creator>
  <cp:lastModifiedBy>School</cp:lastModifiedBy>
  <cp:revision>11</cp:revision>
  <dcterms:created xsi:type="dcterms:W3CDTF">2016-09-28T08:45:07Z</dcterms:created>
  <dcterms:modified xsi:type="dcterms:W3CDTF">2016-09-28T10:50:00Z</dcterms:modified>
</cp:coreProperties>
</file>